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2E6E671-CE58-48F2-983E-9DF94CB8DD6B}">
  <a:tblStyle styleId="{12E6E671-CE58-48F2-983E-9DF94CB8DD6B}"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9"/>
    <p:restoredTop sz="94556"/>
  </p:normalViewPr>
  <p:slideViewPr>
    <p:cSldViewPr snapToGrid="0">
      <p:cViewPr varScale="1">
        <p:scale>
          <a:sx n="105" d="100"/>
          <a:sy n="105" d="100"/>
        </p:scale>
        <p:origin x="880" y="19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e6fedf041c_0_105:notes"/>
          <p:cNvSpPr>
            <a:spLocks noGrp="1" noRot="1" noChangeAspect="1"/>
          </p:cNvSpPr>
          <p:nvPr>
            <p:ph type="sldImg" idx="2"/>
          </p:nvPr>
        </p:nvSpPr>
        <p:spPr>
          <a:xfrm>
            <a:off x="384381" y="631629"/>
            <a:ext cx="6150000" cy="3158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 name="Google Shape;58;ge6fedf041c_0_105:notes"/>
          <p:cNvSpPr txBox="1">
            <a:spLocks noGrp="1"/>
          </p:cNvSpPr>
          <p:nvPr>
            <p:ph type="body" idx="1"/>
          </p:nvPr>
        </p:nvSpPr>
        <p:spPr>
          <a:xfrm>
            <a:off x="691886" y="4000317"/>
            <a:ext cx="5535000" cy="3789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e6fedf041c_0_172:notes"/>
          <p:cNvSpPr txBox="1">
            <a:spLocks noGrp="1"/>
          </p:cNvSpPr>
          <p:nvPr>
            <p:ph type="body" idx="1"/>
          </p:nvPr>
        </p:nvSpPr>
        <p:spPr>
          <a:xfrm>
            <a:off x="685801"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ge6fedf041c_0_172:notes"/>
          <p:cNvSpPr>
            <a:spLocks noGrp="1" noRot="1" noChangeAspect="1"/>
          </p:cNvSpPr>
          <p:nvPr>
            <p:ph type="sldImg" idx="2"/>
          </p:nvPr>
        </p:nvSpPr>
        <p:spPr>
          <a:xfrm>
            <a:off x="91291" y="685727"/>
            <a:ext cx="6675600" cy="3428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e6fedf041c_0_177:notes"/>
          <p:cNvSpPr>
            <a:spLocks noGrp="1" noRot="1" noChangeAspect="1"/>
          </p:cNvSpPr>
          <p:nvPr>
            <p:ph type="sldImg" idx="2"/>
          </p:nvPr>
        </p:nvSpPr>
        <p:spPr>
          <a:xfrm>
            <a:off x="691886" y="1052715"/>
            <a:ext cx="5535000" cy="2842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ge6fedf041c_0_177:notes"/>
          <p:cNvSpPr txBox="1">
            <a:spLocks noGrp="1"/>
          </p:cNvSpPr>
          <p:nvPr>
            <p:ph type="body" idx="1"/>
          </p:nvPr>
        </p:nvSpPr>
        <p:spPr>
          <a:xfrm>
            <a:off x="691886" y="4052953"/>
            <a:ext cx="5535000" cy="3316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41" name="Google Shape;141;ge6fedf041c_0_177:notes"/>
          <p:cNvSpPr txBox="1">
            <a:spLocks noGrp="1"/>
          </p:cNvSpPr>
          <p:nvPr>
            <p:ph type="sldNum" idx="12"/>
          </p:nvPr>
        </p:nvSpPr>
        <p:spPr>
          <a:xfrm>
            <a:off x="3919086" y="7999173"/>
            <a:ext cx="2998200" cy="422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e6fedf041c_0_185:notes"/>
          <p:cNvSpPr txBox="1">
            <a:spLocks noGrp="1"/>
          </p:cNvSpPr>
          <p:nvPr>
            <p:ph type="body" idx="1"/>
          </p:nvPr>
        </p:nvSpPr>
        <p:spPr>
          <a:xfrm>
            <a:off x="685801"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ge6fedf041c_0_185:notes"/>
          <p:cNvSpPr>
            <a:spLocks noGrp="1" noRot="1" noChangeAspect="1"/>
          </p:cNvSpPr>
          <p:nvPr>
            <p:ph type="sldImg" idx="2"/>
          </p:nvPr>
        </p:nvSpPr>
        <p:spPr>
          <a:xfrm>
            <a:off x="91291" y="685727"/>
            <a:ext cx="6675600" cy="3428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e6fedf041c_0_191:notes"/>
          <p:cNvSpPr txBox="1">
            <a:spLocks noGrp="1"/>
          </p:cNvSpPr>
          <p:nvPr>
            <p:ph type="body" idx="1"/>
          </p:nvPr>
        </p:nvSpPr>
        <p:spPr>
          <a:xfrm>
            <a:off x="685801"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ge6fedf041c_0_191:notes"/>
          <p:cNvSpPr>
            <a:spLocks noGrp="1" noRot="1" noChangeAspect="1"/>
          </p:cNvSpPr>
          <p:nvPr>
            <p:ph type="sldImg" idx="2"/>
          </p:nvPr>
        </p:nvSpPr>
        <p:spPr>
          <a:xfrm>
            <a:off x="91291" y="685727"/>
            <a:ext cx="6675600" cy="3428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e6fedf041c_0_197:notes"/>
          <p:cNvSpPr txBox="1">
            <a:spLocks noGrp="1"/>
          </p:cNvSpPr>
          <p:nvPr>
            <p:ph type="body" idx="1"/>
          </p:nvPr>
        </p:nvSpPr>
        <p:spPr>
          <a:xfrm>
            <a:off x="685801"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ge6fedf041c_0_197:notes"/>
          <p:cNvSpPr>
            <a:spLocks noGrp="1" noRot="1" noChangeAspect="1"/>
          </p:cNvSpPr>
          <p:nvPr>
            <p:ph type="sldImg" idx="2"/>
          </p:nvPr>
        </p:nvSpPr>
        <p:spPr>
          <a:xfrm>
            <a:off x="91291" y="685727"/>
            <a:ext cx="6675600" cy="3428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e6fedf041c_0_204:notes"/>
          <p:cNvSpPr txBox="1">
            <a:spLocks noGrp="1"/>
          </p:cNvSpPr>
          <p:nvPr>
            <p:ph type="body" idx="1"/>
          </p:nvPr>
        </p:nvSpPr>
        <p:spPr>
          <a:xfrm>
            <a:off x="685801"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ge6fedf041c_0_204:notes"/>
          <p:cNvSpPr>
            <a:spLocks noGrp="1" noRot="1" noChangeAspect="1"/>
          </p:cNvSpPr>
          <p:nvPr>
            <p:ph type="sldImg" idx="2"/>
          </p:nvPr>
        </p:nvSpPr>
        <p:spPr>
          <a:xfrm>
            <a:off x="91291" y="685727"/>
            <a:ext cx="6675600" cy="3428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e6fedf041c_0_211:notes"/>
          <p:cNvSpPr>
            <a:spLocks noGrp="1" noRot="1" noChangeAspect="1"/>
          </p:cNvSpPr>
          <p:nvPr>
            <p:ph type="sldImg" idx="2"/>
          </p:nvPr>
        </p:nvSpPr>
        <p:spPr>
          <a:xfrm>
            <a:off x="91291" y="685727"/>
            <a:ext cx="6675600" cy="3428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ge6fedf041c_0_211:notes"/>
          <p:cNvSpPr txBox="1">
            <a:spLocks noGrp="1"/>
          </p:cNvSpPr>
          <p:nvPr>
            <p:ph type="body" idx="1"/>
          </p:nvPr>
        </p:nvSpPr>
        <p:spPr>
          <a:xfrm>
            <a:off x="685801"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 sz="1200">
                <a:solidFill>
                  <a:schemeClr val="dk1"/>
                </a:solidFill>
                <a:latin typeface="Arial"/>
                <a:ea typeface="Arial"/>
                <a:cs typeface="Arial"/>
                <a:sym typeface="Arial"/>
              </a:rPr>
              <a:t>Open Notebooks -</a:t>
            </a:r>
            <a:endParaRPr/>
          </a:p>
          <a:p>
            <a:pPr marL="457200" lvl="0" indent="-298450" algn="l" rtl="0">
              <a:lnSpc>
                <a:spcPct val="100000"/>
              </a:lnSpc>
              <a:spcBef>
                <a:spcPts val="0"/>
              </a:spcBef>
              <a:spcAft>
                <a:spcPts val="0"/>
              </a:spcAft>
              <a:buSzPts val="1100"/>
              <a:buChar char="●"/>
            </a:pPr>
            <a:r>
              <a:rPr lang="en" sz="1200">
                <a:solidFill>
                  <a:schemeClr val="dk1"/>
                </a:solidFill>
                <a:latin typeface="Arial"/>
                <a:ea typeface="Arial"/>
                <a:cs typeface="Arial"/>
                <a:sym typeface="Arial"/>
              </a:rPr>
              <a:t>an emerging practice, </a:t>
            </a:r>
            <a:endParaRPr/>
          </a:p>
          <a:p>
            <a:pPr marL="457200" lvl="0" indent="-298450" algn="l" rtl="0">
              <a:lnSpc>
                <a:spcPct val="100000"/>
              </a:lnSpc>
              <a:spcBef>
                <a:spcPts val="0"/>
              </a:spcBef>
              <a:spcAft>
                <a:spcPts val="0"/>
              </a:spcAft>
              <a:buSzPts val="1100"/>
              <a:buChar char="●"/>
            </a:pPr>
            <a:r>
              <a:rPr lang="en" sz="1200">
                <a:solidFill>
                  <a:schemeClr val="dk1"/>
                </a:solidFill>
                <a:latin typeface="Arial"/>
                <a:ea typeface="Arial"/>
                <a:cs typeface="Arial"/>
                <a:sym typeface="Arial"/>
              </a:rPr>
              <a:t>documenting and sharing the experimental </a:t>
            </a:r>
            <a:endParaRPr/>
          </a:p>
          <a:p>
            <a:pPr marL="457200" lvl="0" indent="-298450" algn="l" rtl="0">
              <a:lnSpc>
                <a:spcPct val="100000"/>
              </a:lnSpc>
              <a:spcBef>
                <a:spcPts val="0"/>
              </a:spcBef>
              <a:spcAft>
                <a:spcPts val="0"/>
              </a:spcAft>
              <a:buSzPts val="1100"/>
              <a:buChar char="●"/>
            </a:pPr>
            <a:r>
              <a:rPr lang="en" sz="1200">
                <a:solidFill>
                  <a:schemeClr val="dk1"/>
                </a:solidFill>
                <a:latin typeface="Arial"/>
                <a:ea typeface="Arial"/>
                <a:cs typeface="Arial"/>
                <a:sym typeface="Arial"/>
              </a:rPr>
              <a:t>process of trial and error;</a:t>
            </a:r>
            <a:endParaRPr/>
          </a:p>
          <a:p>
            <a:pPr marL="457200" lvl="0" indent="-298450" algn="l" rtl="0">
              <a:lnSpc>
                <a:spcPct val="100000"/>
              </a:lnSpc>
              <a:spcBef>
                <a:spcPts val="0"/>
              </a:spcBef>
              <a:spcAft>
                <a:spcPts val="0"/>
              </a:spcAft>
              <a:buSzPts val="1100"/>
              <a:buChar char="●"/>
            </a:pPr>
            <a:r>
              <a:rPr lang="en" sz="1200">
                <a:solidFill>
                  <a:schemeClr val="dk1"/>
                </a:solidFill>
                <a:latin typeface="Arial"/>
                <a:ea typeface="Arial"/>
                <a:cs typeface="Arial"/>
                <a:sym typeface="Arial"/>
              </a:rPr>
              <a:t>•</a:t>
            </a:r>
            <a:endParaRPr/>
          </a:p>
          <a:p>
            <a:pPr marL="457200" lvl="0" indent="-298450" algn="l" rtl="0">
              <a:lnSpc>
                <a:spcPct val="100000"/>
              </a:lnSpc>
              <a:spcBef>
                <a:spcPts val="0"/>
              </a:spcBef>
              <a:spcAft>
                <a:spcPts val="0"/>
              </a:spcAft>
              <a:buSzPts val="1100"/>
              <a:buChar char="●"/>
            </a:pPr>
            <a:r>
              <a:rPr lang="en" sz="1200">
                <a:solidFill>
                  <a:schemeClr val="dk1"/>
                </a:solidFill>
                <a:latin typeface="Arial"/>
                <a:ea typeface="Arial"/>
                <a:cs typeface="Arial"/>
                <a:sym typeface="Arial"/>
              </a:rPr>
              <a:t>Open Data</a:t>
            </a:r>
            <a:endParaRPr/>
          </a:p>
          <a:p>
            <a:pPr marL="457200" lvl="0" indent="-298450" algn="l" rtl="0">
              <a:lnSpc>
                <a:spcPct val="100000"/>
              </a:lnSpc>
              <a:spcBef>
                <a:spcPts val="0"/>
              </a:spcBef>
              <a:spcAft>
                <a:spcPts val="0"/>
              </a:spcAft>
              <a:buSzPts val="1100"/>
              <a:buChar char="●"/>
            </a:pPr>
            <a:r>
              <a:rPr lang="en" sz="1200">
                <a:solidFill>
                  <a:schemeClr val="dk1"/>
                </a:solidFill>
                <a:latin typeface="Arial"/>
                <a:ea typeface="Arial"/>
                <a:cs typeface="Arial"/>
                <a:sym typeface="Arial"/>
              </a:rPr>
              <a:t>-</a:t>
            </a:r>
            <a:endParaRPr/>
          </a:p>
          <a:p>
            <a:pPr marL="457200" lvl="0" indent="-298450" algn="l" rtl="0">
              <a:lnSpc>
                <a:spcPct val="100000"/>
              </a:lnSpc>
              <a:spcBef>
                <a:spcPts val="0"/>
              </a:spcBef>
              <a:spcAft>
                <a:spcPts val="0"/>
              </a:spcAft>
              <a:buSzPts val="1100"/>
              <a:buChar char="●"/>
            </a:pPr>
            <a:r>
              <a:rPr lang="en" sz="1200">
                <a:solidFill>
                  <a:schemeClr val="dk1"/>
                </a:solidFill>
                <a:latin typeface="Arial"/>
                <a:ea typeface="Arial"/>
                <a:cs typeface="Arial"/>
                <a:sym typeface="Arial"/>
              </a:rPr>
              <a:t>managing research data in a way that </a:t>
            </a:r>
            <a:endParaRPr/>
          </a:p>
          <a:p>
            <a:pPr marL="457200" lvl="0" indent="-298450" algn="l" rtl="0">
              <a:lnSpc>
                <a:spcPct val="100000"/>
              </a:lnSpc>
              <a:spcBef>
                <a:spcPts val="0"/>
              </a:spcBef>
              <a:spcAft>
                <a:spcPts val="0"/>
              </a:spcAft>
              <a:buSzPts val="1100"/>
              <a:buChar char="●"/>
            </a:pPr>
            <a:r>
              <a:rPr lang="en" sz="1200">
                <a:solidFill>
                  <a:schemeClr val="dk1"/>
                </a:solidFill>
                <a:latin typeface="Arial"/>
                <a:ea typeface="Arial"/>
                <a:cs typeface="Arial"/>
                <a:sym typeface="Arial"/>
              </a:rPr>
              <a:t>optimises access, discoverability and sharing for </a:t>
            </a:r>
            <a:endParaRPr/>
          </a:p>
          <a:p>
            <a:pPr marL="457200" lvl="0" indent="-298450" algn="l" rtl="0">
              <a:lnSpc>
                <a:spcPct val="100000"/>
              </a:lnSpc>
              <a:spcBef>
                <a:spcPts val="0"/>
              </a:spcBef>
              <a:spcAft>
                <a:spcPts val="0"/>
              </a:spcAft>
              <a:buSzPts val="1100"/>
              <a:buChar char="●"/>
            </a:pPr>
            <a:r>
              <a:rPr lang="en" sz="1200">
                <a:solidFill>
                  <a:schemeClr val="dk1"/>
                </a:solidFill>
                <a:latin typeface="Arial"/>
                <a:ea typeface="Arial"/>
                <a:cs typeface="Arial"/>
                <a:sym typeface="Arial"/>
              </a:rPr>
              <a:t>use and re-use;</a:t>
            </a:r>
            <a:endParaRPr/>
          </a:p>
          <a:p>
            <a:pPr marL="457200" lvl="0" indent="-298450" algn="l" rtl="0">
              <a:lnSpc>
                <a:spcPct val="100000"/>
              </a:lnSpc>
              <a:spcBef>
                <a:spcPts val="0"/>
              </a:spcBef>
              <a:spcAft>
                <a:spcPts val="0"/>
              </a:spcAft>
              <a:buSzPts val="1100"/>
              <a:buChar char="●"/>
            </a:pPr>
            <a:r>
              <a:rPr lang="en" sz="1200">
                <a:solidFill>
                  <a:schemeClr val="dk1"/>
                </a:solidFill>
                <a:latin typeface="Arial"/>
                <a:ea typeface="Arial"/>
                <a:cs typeface="Arial"/>
                <a:sym typeface="Arial"/>
              </a:rPr>
              <a:t>•</a:t>
            </a:r>
            <a:endParaRPr/>
          </a:p>
          <a:p>
            <a:pPr marL="457200" lvl="0" indent="-298450" algn="l" rtl="0">
              <a:lnSpc>
                <a:spcPct val="100000"/>
              </a:lnSpc>
              <a:spcBef>
                <a:spcPts val="0"/>
              </a:spcBef>
              <a:spcAft>
                <a:spcPts val="0"/>
              </a:spcAft>
              <a:buSzPts val="1100"/>
              <a:buChar char="●"/>
            </a:pPr>
            <a:r>
              <a:rPr lang="en" sz="1200">
                <a:solidFill>
                  <a:schemeClr val="dk1"/>
                </a:solidFill>
                <a:latin typeface="Arial"/>
                <a:ea typeface="Arial"/>
                <a:cs typeface="Arial"/>
                <a:sym typeface="Arial"/>
              </a:rPr>
              <a:t>Open Research Software</a:t>
            </a:r>
            <a:endParaRPr/>
          </a:p>
          <a:p>
            <a:pPr marL="457200" lvl="0" indent="-298450" algn="l" rtl="0">
              <a:lnSpc>
                <a:spcPct val="100000"/>
              </a:lnSpc>
              <a:spcBef>
                <a:spcPts val="0"/>
              </a:spcBef>
              <a:spcAft>
                <a:spcPts val="0"/>
              </a:spcAft>
              <a:buSzPts val="1100"/>
              <a:buChar char="●"/>
            </a:pPr>
            <a:r>
              <a:rPr lang="en" sz="1200">
                <a:solidFill>
                  <a:schemeClr val="dk1"/>
                </a:solidFill>
                <a:latin typeface="Arial"/>
                <a:ea typeface="Arial"/>
                <a:cs typeface="Arial"/>
                <a:sym typeface="Arial"/>
              </a:rPr>
              <a:t>- documenting research </a:t>
            </a:r>
            <a:endParaRPr/>
          </a:p>
          <a:p>
            <a:pPr marL="457200" lvl="0" indent="-298450" algn="l" rtl="0">
              <a:lnSpc>
                <a:spcPct val="100000"/>
              </a:lnSpc>
              <a:spcBef>
                <a:spcPts val="0"/>
              </a:spcBef>
              <a:spcAft>
                <a:spcPts val="0"/>
              </a:spcAft>
              <a:buSzPts val="1100"/>
              <a:buChar char="●"/>
            </a:pPr>
            <a:r>
              <a:rPr lang="en" sz="1200">
                <a:solidFill>
                  <a:schemeClr val="dk1"/>
                </a:solidFill>
                <a:latin typeface="Arial"/>
                <a:ea typeface="Arial"/>
                <a:cs typeface="Arial"/>
                <a:sym typeface="Arial"/>
              </a:rPr>
              <a:t>code and routines, and making them freely </a:t>
            </a:r>
            <a:endParaRPr/>
          </a:p>
          <a:p>
            <a:pPr marL="457200" lvl="0" indent="-298450" algn="l" rtl="0">
              <a:lnSpc>
                <a:spcPct val="100000"/>
              </a:lnSpc>
              <a:spcBef>
                <a:spcPts val="0"/>
              </a:spcBef>
              <a:spcAft>
                <a:spcPts val="0"/>
              </a:spcAft>
              <a:buSzPts val="1100"/>
              <a:buChar char="●"/>
            </a:pPr>
            <a:r>
              <a:rPr lang="en" sz="1200">
                <a:solidFill>
                  <a:schemeClr val="dk1"/>
                </a:solidFill>
                <a:latin typeface="Arial"/>
                <a:ea typeface="Arial"/>
                <a:cs typeface="Arial"/>
                <a:sym typeface="Arial"/>
              </a:rPr>
              <a:t>accessible and available for collaboration;</a:t>
            </a:r>
            <a:endParaRPr/>
          </a:p>
          <a:p>
            <a:pPr marL="457200" lvl="0" indent="-298450" algn="l" rtl="0">
              <a:lnSpc>
                <a:spcPct val="100000"/>
              </a:lnSpc>
              <a:spcBef>
                <a:spcPts val="0"/>
              </a:spcBef>
              <a:spcAft>
                <a:spcPts val="0"/>
              </a:spcAft>
              <a:buSzPts val="1100"/>
              <a:buChar char="●"/>
            </a:pPr>
            <a:r>
              <a:rPr lang="en" sz="1200">
                <a:solidFill>
                  <a:schemeClr val="dk1"/>
                </a:solidFill>
                <a:latin typeface="Arial"/>
                <a:ea typeface="Arial"/>
                <a:cs typeface="Arial"/>
                <a:sym typeface="Arial"/>
              </a:rPr>
              <a:t>•</a:t>
            </a:r>
            <a:endParaRPr/>
          </a:p>
          <a:p>
            <a:pPr marL="457200" lvl="0" indent="-298450" algn="l" rtl="0">
              <a:lnSpc>
                <a:spcPct val="100000"/>
              </a:lnSpc>
              <a:spcBef>
                <a:spcPts val="0"/>
              </a:spcBef>
              <a:spcAft>
                <a:spcPts val="0"/>
              </a:spcAft>
              <a:buSzPts val="1100"/>
              <a:buChar char="●"/>
            </a:pPr>
            <a:r>
              <a:rPr lang="en" sz="1200">
                <a:solidFill>
                  <a:schemeClr val="dk1"/>
                </a:solidFill>
                <a:latin typeface="Arial"/>
                <a:ea typeface="Arial"/>
                <a:cs typeface="Arial"/>
                <a:sym typeface="Arial"/>
              </a:rPr>
              <a:t>Open Access</a:t>
            </a:r>
            <a:endParaRPr/>
          </a:p>
          <a:p>
            <a:pPr marL="457200" lvl="0" indent="-298450" algn="l" rtl="0">
              <a:lnSpc>
                <a:spcPct val="100000"/>
              </a:lnSpc>
              <a:spcBef>
                <a:spcPts val="0"/>
              </a:spcBef>
              <a:spcAft>
                <a:spcPts val="0"/>
              </a:spcAft>
              <a:buSzPts val="1100"/>
              <a:buChar char="●"/>
            </a:pPr>
            <a:r>
              <a:rPr lang="en" sz="1200">
                <a:solidFill>
                  <a:schemeClr val="dk1"/>
                </a:solidFill>
                <a:latin typeface="Arial"/>
                <a:ea typeface="Arial"/>
                <a:cs typeface="Arial"/>
                <a:sym typeface="Arial"/>
              </a:rPr>
              <a:t>- making all published outputs freely </a:t>
            </a:r>
            <a:endParaRPr/>
          </a:p>
          <a:p>
            <a:pPr marL="457200" lvl="0" indent="-298450" algn="l" rtl="0">
              <a:lnSpc>
                <a:spcPct val="100000"/>
              </a:lnSpc>
              <a:spcBef>
                <a:spcPts val="0"/>
              </a:spcBef>
              <a:spcAft>
                <a:spcPts val="0"/>
              </a:spcAft>
              <a:buSzPts val="1100"/>
              <a:buChar char="●"/>
            </a:pPr>
            <a:r>
              <a:rPr lang="en" sz="1200">
                <a:solidFill>
                  <a:schemeClr val="dk1"/>
                </a:solidFill>
                <a:latin typeface="Arial"/>
                <a:ea typeface="Arial"/>
                <a:cs typeface="Arial"/>
                <a:sym typeface="Arial"/>
              </a:rPr>
              <a:t>accessible for maximum use and impact.</a:t>
            </a:r>
            <a:endParaRPr/>
          </a:p>
          <a:p>
            <a:pPr marL="457200" lvl="0" indent="-298450" algn="l" rtl="0">
              <a:lnSpc>
                <a:spcPct val="100000"/>
              </a:lnSpc>
              <a:spcBef>
                <a:spcPts val="0"/>
              </a:spcBef>
              <a:spcAft>
                <a:spcPts val="0"/>
              </a:spcAft>
              <a:buSzPts val="1100"/>
              <a:buChar char="●"/>
            </a:pPr>
            <a:br>
              <a:rPr lang="en" sz="1200" b="0" i="0">
                <a:solidFill>
                  <a:schemeClr val="dk1"/>
                </a:solidFill>
                <a:latin typeface="Arial"/>
                <a:ea typeface="Arial"/>
                <a:cs typeface="Arial"/>
                <a:sym typeface="Arial"/>
              </a:rPr>
            </a:br>
            <a:endParaRPr sz="1200" b="0" i="0">
              <a:solidFill>
                <a:schemeClr val="dk1"/>
              </a:solidFill>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100"/>
              <a:buFont typeface="Arial"/>
              <a:buNone/>
            </a:pPr>
            <a:endParaRPr/>
          </a:p>
        </p:txBody>
      </p:sp>
      <p:sp>
        <p:nvSpPr>
          <p:cNvPr id="180" name="Google Shape;180;ge6fedf041c_0_211:notes"/>
          <p:cNvSpPr txBox="1">
            <a:spLocks noGrp="1"/>
          </p:cNvSpPr>
          <p:nvPr>
            <p:ph type="sldNum" idx="12"/>
          </p:nvPr>
        </p:nvSpPr>
        <p:spPr>
          <a:xfrm>
            <a:off x="0" y="0"/>
            <a:ext cx="3026700" cy="2763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 sz="1400" b="0" i="0" u="none" strike="noStrike" cap="none">
                <a:solidFill>
                  <a:srgbClr val="000000"/>
                </a:solidFill>
                <a:latin typeface="Arial"/>
                <a:ea typeface="Arial"/>
                <a:cs typeface="Arial"/>
                <a:sym typeface="Arial"/>
              </a:rPr>
              <a:t>16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e6fedf041c_0_219:notes"/>
          <p:cNvSpPr txBox="1">
            <a:spLocks noGrp="1"/>
          </p:cNvSpPr>
          <p:nvPr>
            <p:ph type="body" idx="1"/>
          </p:nvPr>
        </p:nvSpPr>
        <p:spPr>
          <a:xfrm>
            <a:off x="691886" y="4052953"/>
            <a:ext cx="5535000" cy="3316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88" name="Google Shape;188;ge6fedf041c_0_219:notes"/>
          <p:cNvSpPr>
            <a:spLocks noGrp="1" noRot="1" noChangeAspect="1"/>
          </p:cNvSpPr>
          <p:nvPr>
            <p:ph type="sldImg" idx="2"/>
          </p:nvPr>
        </p:nvSpPr>
        <p:spPr>
          <a:xfrm>
            <a:off x="691886" y="1052715"/>
            <a:ext cx="5535000" cy="2842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e6fedf041c_0_246:notes"/>
          <p:cNvSpPr txBox="1">
            <a:spLocks noGrp="1"/>
          </p:cNvSpPr>
          <p:nvPr>
            <p:ph type="body" idx="1"/>
          </p:nvPr>
        </p:nvSpPr>
        <p:spPr>
          <a:xfrm>
            <a:off x="685801"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ge6fedf041c_0_246:notes"/>
          <p:cNvSpPr>
            <a:spLocks noGrp="1" noRot="1" noChangeAspect="1"/>
          </p:cNvSpPr>
          <p:nvPr>
            <p:ph type="sldImg" idx="2"/>
          </p:nvPr>
        </p:nvSpPr>
        <p:spPr>
          <a:xfrm>
            <a:off x="91291" y="685727"/>
            <a:ext cx="6675600" cy="3428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e6fedf041c_0_253:notes"/>
          <p:cNvSpPr>
            <a:spLocks noGrp="1" noRot="1" noChangeAspect="1"/>
          </p:cNvSpPr>
          <p:nvPr>
            <p:ph type="sldImg" idx="2"/>
          </p:nvPr>
        </p:nvSpPr>
        <p:spPr>
          <a:xfrm>
            <a:off x="91291" y="685727"/>
            <a:ext cx="6675600" cy="3428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4" name="Google Shape;224;ge6fedf041c_0_253:notes"/>
          <p:cNvSpPr txBox="1">
            <a:spLocks noGrp="1"/>
          </p:cNvSpPr>
          <p:nvPr>
            <p:ph type="body" idx="1"/>
          </p:nvPr>
        </p:nvSpPr>
        <p:spPr>
          <a:xfrm>
            <a:off x="685801"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e6fedf041c_0_113:notes"/>
          <p:cNvSpPr>
            <a:spLocks noGrp="1" noRot="1" noChangeAspect="1"/>
          </p:cNvSpPr>
          <p:nvPr>
            <p:ph type="sldImg" idx="2"/>
          </p:nvPr>
        </p:nvSpPr>
        <p:spPr>
          <a:xfrm>
            <a:off x="91291" y="685727"/>
            <a:ext cx="6675600" cy="3428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ge6fedf041c_0_113:notes"/>
          <p:cNvSpPr txBox="1">
            <a:spLocks noGrp="1"/>
          </p:cNvSpPr>
          <p:nvPr>
            <p:ph type="body" idx="1"/>
          </p:nvPr>
        </p:nvSpPr>
        <p:spPr>
          <a:xfrm>
            <a:off x="685801"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
              <a:t>But things are changing fast</a:t>
            </a:r>
            <a:endParaRPr/>
          </a:p>
          <a:p>
            <a:pPr marL="457200" marR="0" lvl="0" indent="-298450" algn="l" rtl="0">
              <a:lnSpc>
                <a:spcPct val="100000"/>
              </a:lnSpc>
              <a:spcBef>
                <a:spcPts val="0"/>
              </a:spcBef>
              <a:spcAft>
                <a:spcPts val="0"/>
              </a:spcAft>
              <a:buClr>
                <a:srgbClr val="000000"/>
              </a:buClr>
              <a:buSzPts val="1100"/>
              <a:buFont typeface="Arial"/>
              <a:buChar char="●"/>
            </a:pPr>
            <a:r>
              <a:rPr lang="en"/>
              <a:t>Digital revolution is changing the way science is conducted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e6fedf041c_0_259:notes"/>
          <p:cNvSpPr txBox="1">
            <a:spLocks noGrp="1"/>
          </p:cNvSpPr>
          <p:nvPr>
            <p:ph type="body" idx="1"/>
          </p:nvPr>
        </p:nvSpPr>
        <p:spPr>
          <a:xfrm>
            <a:off x="685801"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1" name="Google Shape;231;ge6fedf041c_0_259:notes"/>
          <p:cNvSpPr>
            <a:spLocks noGrp="1" noRot="1" noChangeAspect="1"/>
          </p:cNvSpPr>
          <p:nvPr>
            <p:ph type="sldImg" idx="2"/>
          </p:nvPr>
        </p:nvSpPr>
        <p:spPr>
          <a:xfrm>
            <a:off x="91291" y="685727"/>
            <a:ext cx="6675600" cy="3428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e6fedf041c_0_267:notes"/>
          <p:cNvSpPr txBox="1">
            <a:spLocks noGrp="1"/>
          </p:cNvSpPr>
          <p:nvPr>
            <p:ph type="body" idx="1"/>
          </p:nvPr>
        </p:nvSpPr>
        <p:spPr>
          <a:xfrm>
            <a:off x="685801"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ge6fedf041c_0_267:notes"/>
          <p:cNvSpPr>
            <a:spLocks noGrp="1" noRot="1" noChangeAspect="1"/>
          </p:cNvSpPr>
          <p:nvPr>
            <p:ph type="sldImg" idx="2"/>
          </p:nvPr>
        </p:nvSpPr>
        <p:spPr>
          <a:xfrm>
            <a:off x="91291" y="685727"/>
            <a:ext cx="6675600" cy="3428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e6fedf041c_0_273:notes"/>
          <p:cNvSpPr>
            <a:spLocks noGrp="1" noRot="1" noChangeAspect="1"/>
          </p:cNvSpPr>
          <p:nvPr>
            <p:ph type="sldImg" idx="2"/>
          </p:nvPr>
        </p:nvSpPr>
        <p:spPr>
          <a:xfrm>
            <a:off x="91291" y="685727"/>
            <a:ext cx="6675600" cy="3428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7" name="Google Shape;247;ge6fedf041c_0_273:notes"/>
          <p:cNvSpPr txBox="1">
            <a:spLocks noGrp="1"/>
          </p:cNvSpPr>
          <p:nvPr>
            <p:ph type="body" idx="1"/>
          </p:nvPr>
        </p:nvSpPr>
        <p:spPr>
          <a:xfrm>
            <a:off x="685801"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e6fedf041c_0_280:notes"/>
          <p:cNvSpPr>
            <a:spLocks noGrp="1" noRot="1" noChangeAspect="1"/>
          </p:cNvSpPr>
          <p:nvPr>
            <p:ph type="sldImg" idx="2"/>
          </p:nvPr>
        </p:nvSpPr>
        <p:spPr>
          <a:xfrm>
            <a:off x="91291" y="685727"/>
            <a:ext cx="6675600" cy="3428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5" name="Google Shape;255;ge6fedf041c_0_280:notes"/>
          <p:cNvSpPr txBox="1">
            <a:spLocks noGrp="1"/>
          </p:cNvSpPr>
          <p:nvPr>
            <p:ph type="body" idx="1"/>
          </p:nvPr>
        </p:nvSpPr>
        <p:spPr>
          <a:xfrm>
            <a:off x="685801"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e6fedf041c_0_287:notes"/>
          <p:cNvSpPr>
            <a:spLocks noGrp="1" noRot="1" noChangeAspect="1"/>
          </p:cNvSpPr>
          <p:nvPr>
            <p:ph type="sldImg" idx="2"/>
          </p:nvPr>
        </p:nvSpPr>
        <p:spPr>
          <a:xfrm>
            <a:off x="91291" y="685727"/>
            <a:ext cx="6675600" cy="3428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3" name="Google Shape;263;ge6fedf041c_0_287:notes"/>
          <p:cNvSpPr txBox="1">
            <a:spLocks noGrp="1"/>
          </p:cNvSpPr>
          <p:nvPr>
            <p:ph type="body" idx="1"/>
          </p:nvPr>
        </p:nvSpPr>
        <p:spPr>
          <a:xfrm>
            <a:off x="685801"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e6fedf041c_0_293:notes"/>
          <p:cNvSpPr txBox="1">
            <a:spLocks noGrp="1"/>
          </p:cNvSpPr>
          <p:nvPr>
            <p:ph type="body" idx="1"/>
          </p:nvPr>
        </p:nvSpPr>
        <p:spPr>
          <a:xfrm>
            <a:off x="685801"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0" name="Google Shape;270;ge6fedf041c_0_293:notes"/>
          <p:cNvSpPr>
            <a:spLocks noGrp="1" noRot="1" noChangeAspect="1"/>
          </p:cNvSpPr>
          <p:nvPr>
            <p:ph type="sldImg" idx="2"/>
          </p:nvPr>
        </p:nvSpPr>
        <p:spPr>
          <a:xfrm>
            <a:off x="91291" y="685727"/>
            <a:ext cx="6675600" cy="3428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e6fedf041c_0_311:notes"/>
          <p:cNvSpPr txBox="1">
            <a:spLocks noGrp="1"/>
          </p:cNvSpPr>
          <p:nvPr>
            <p:ph type="body" idx="1"/>
          </p:nvPr>
        </p:nvSpPr>
        <p:spPr>
          <a:xfrm>
            <a:off x="685801"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9" name="Google Shape;289;ge6fedf041c_0_311:notes"/>
          <p:cNvSpPr>
            <a:spLocks noGrp="1" noRot="1" noChangeAspect="1"/>
          </p:cNvSpPr>
          <p:nvPr>
            <p:ph type="sldImg" idx="2"/>
          </p:nvPr>
        </p:nvSpPr>
        <p:spPr>
          <a:xfrm>
            <a:off x="91291" y="685727"/>
            <a:ext cx="6675600" cy="3428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e6fedf041c_0_319:notes"/>
          <p:cNvSpPr>
            <a:spLocks noGrp="1" noRot="1" noChangeAspect="1"/>
          </p:cNvSpPr>
          <p:nvPr>
            <p:ph type="sldImg" idx="2"/>
          </p:nvPr>
        </p:nvSpPr>
        <p:spPr>
          <a:xfrm>
            <a:off x="91291" y="685727"/>
            <a:ext cx="6675600" cy="3428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8" name="Google Shape;298;ge6fedf041c_0_319:notes"/>
          <p:cNvSpPr txBox="1">
            <a:spLocks noGrp="1"/>
          </p:cNvSpPr>
          <p:nvPr>
            <p:ph type="body" idx="1"/>
          </p:nvPr>
        </p:nvSpPr>
        <p:spPr>
          <a:xfrm>
            <a:off x="685801"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e6fedf041c_0_327:notes"/>
          <p:cNvSpPr>
            <a:spLocks noGrp="1" noRot="1" noChangeAspect="1"/>
          </p:cNvSpPr>
          <p:nvPr>
            <p:ph type="sldImg" idx="2"/>
          </p:nvPr>
        </p:nvSpPr>
        <p:spPr>
          <a:xfrm>
            <a:off x="91291" y="685727"/>
            <a:ext cx="6675600" cy="3428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7" name="Google Shape;307;ge6fedf041c_0_327:notes"/>
          <p:cNvSpPr txBox="1">
            <a:spLocks noGrp="1"/>
          </p:cNvSpPr>
          <p:nvPr>
            <p:ph type="body" idx="1"/>
          </p:nvPr>
        </p:nvSpPr>
        <p:spPr>
          <a:xfrm>
            <a:off x="685801"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e6fedf041c_0_333:notes"/>
          <p:cNvSpPr>
            <a:spLocks noGrp="1" noRot="1" noChangeAspect="1"/>
          </p:cNvSpPr>
          <p:nvPr>
            <p:ph type="sldImg" idx="2"/>
          </p:nvPr>
        </p:nvSpPr>
        <p:spPr>
          <a:xfrm>
            <a:off x="91291" y="685727"/>
            <a:ext cx="6675600" cy="3428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4" name="Google Shape;314;ge6fedf041c_0_333:notes"/>
          <p:cNvSpPr txBox="1">
            <a:spLocks noGrp="1"/>
          </p:cNvSpPr>
          <p:nvPr>
            <p:ph type="body" idx="1"/>
          </p:nvPr>
        </p:nvSpPr>
        <p:spPr>
          <a:xfrm>
            <a:off x="685801"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e6fedf041c_0_119:notes"/>
          <p:cNvSpPr>
            <a:spLocks noGrp="1" noRot="1" noChangeAspect="1"/>
          </p:cNvSpPr>
          <p:nvPr>
            <p:ph type="sldImg" idx="2"/>
          </p:nvPr>
        </p:nvSpPr>
        <p:spPr>
          <a:xfrm>
            <a:off x="91291" y="685727"/>
            <a:ext cx="6675600" cy="3428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ge6fedf041c_0_119:notes"/>
          <p:cNvSpPr txBox="1">
            <a:spLocks noGrp="1"/>
          </p:cNvSpPr>
          <p:nvPr>
            <p:ph type="body" idx="1"/>
          </p:nvPr>
        </p:nvSpPr>
        <p:spPr>
          <a:xfrm>
            <a:off x="685801"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e6fedf041c_0_339:notes"/>
          <p:cNvSpPr txBox="1">
            <a:spLocks noGrp="1"/>
          </p:cNvSpPr>
          <p:nvPr>
            <p:ph type="body" idx="1"/>
          </p:nvPr>
        </p:nvSpPr>
        <p:spPr>
          <a:xfrm>
            <a:off x="685801"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1" name="Google Shape;321;ge6fedf041c_0_339:notes"/>
          <p:cNvSpPr>
            <a:spLocks noGrp="1" noRot="1" noChangeAspect="1"/>
          </p:cNvSpPr>
          <p:nvPr>
            <p:ph type="sldImg" idx="2"/>
          </p:nvPr>
        </p:nvSpPr>
        <p:spPr>
          <a:xfrm>
            <a:off x="91291" y="685727"/>
            <a:ext cx="6675600" cy="3428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e6fedf041c_0_358:notes"/>
          <p:cNvSpPr>
            <a:spLocks noGrp="1" noRot="1" noChangeAspect="1"/>
          </p:cNvSpPr>
          <p:nvPr>
            <p:ph type="sldImg" idx="2"/>
          </p:nvPr>
        </p:nvSpPr>
        <p:spPr>
          <a:xfrm>
            <a:off x="91291" y="685727"/>
            <a:ext cx="6675600" cy="3428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1" name="Google Shape;341;ge6fedf041c_0_358:notes"/>
          <p:cNvSpPr txBox="1">
            <a:spLocks noGrp="1"/>
          </p:cNvSpPr>
          <p:nvPr>
            <p:ph type="body" idx="1"/>
          </p:nvPr>
        </p:nvSpPr>
        <p:spPr>
          <a:xfrm>
            <a:off x="685801"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e6fedf041c_0_366:notes"/>
          <p:cNvSpPr txBox="1">
            <a:spLocks noGrp="1"/>
          </p:cNvSpPr>
          <p:nvPr>
            <p:ph type="body" idx="1"/>
          </p:nvPr>
        </p:nvSpPr>
        <p:spPr>
          <a:xfrm>
            <a:off x="685801"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0" name="Google Shape;350;ge6fedf041c_0_366:notes"/>
          <p:cNvSpPr>
            <a:spLocks noGrp="1" noRot="1" noChangeAspect="1"/>
          </p:cNvSpPr>
          <p:nvPr>
            <p:ph type="sldImg" idx="2"/>
          </p:nvPr>
        </p:nvSpPr>
        <p:spPr>
          <a:xfrm>
            <a:off x="91291" y="685727"/>
            <a:ext cx="6675600" cy="3428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e6fedf041c_0_372:notes"/>
          <p:cNvSpPr txBox="1">
            <a:spLocks noGrp="1"/>
          </p:cNvSpPr>
          <p:nvPr>
            <p:ph type="body" idx="1"/>
          </p:nvPr>
        </p:nvSpPr>
        <p:spPr>
          <a:xfrm>
            <a:off x="685801"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7" name="Google Shape;357;ge6fedf041c_0_372:notes"/>
          <p:cNvSpPr>
            <a:spLocks noGrp="1" noRot="1" noChangeAspect="1"/>
          </p:cNvSpPr>
          <p:nvPr>
            <p:ph type="sldImg" idx="2"/>
          </p:nvPr>
        </p:nvSpPr>
        <p:spPr>
          <a:xfrm>
            <a:off x="91291" y="685727"/>
            <a:ext cx="6675600" cy="3428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e6fedf041c_0_379:notes"/>
          <p:cNvSpPr txBox="1">
            <a:spLocks noGrp="1"/>
          </p:cNvSpPr>
          <p:nvPr>
            <p:ph type="body" idx="1"/>
          </p:nvPr>
        </p:nvSpPr>
        <p:spPr>
          <a:xfrm>
            <a:off x="685801"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Like being a citizen of a country – you are still a citizen when you are at work, or brushing your teeth, or playing with your children</a:t>
            </a:r>
            <a:endParaRPr/>
          </a:p>
          <a:p>
            <a:pPr marL="0" lvl="0" indent="0" algn="l" rtl="0">
              <a:lnSpc>
                <a:spcPct val="100000"/>
              </a:lnSpc>
              <a:spcBef>
                <a:spcPts val="0"/>
              </a:spcBef>
              <a:spcAft>
                <a:spcPts val="0"/>
              </a:spcAft>
              <a:buSzPts val="1100"/>
              <a:buNone/>
            </a:pPr>
            <a:r>
              <a:rPr lang="en"/>
              <a:t>Your cultural values influence everything that you do and the way that you do it</a:t>
            </a:r>
            <a:endParaRPr/>
          </a:p>
          <a:p>
            <a:pPr marL="0" lvl="0" indent="0" algn="l" rtl="0">
              <a:lnSpc>
                <a:spcPct val="100000"/>
              </a:lnSpc>
              <a:spcBef>
                <a:spcPts val="0"/>
              </a:spcBef>
              <a:spcAft>
                <a:spcPts val="0"/>
              </a:spcAft>
              <a:buSzPts val="1100"/>
              <a:buNone/>
            </a:pPr>
            <a:r>
              <a:rPr lang="en"/>
              <a:t>Similarly for RCR – think of it as a citizenship to the global science community</a:t>
            </a:r>
            <a:endParaRPr/>
          </a:p>
          <a:p>
            <a:pPr marL="0" lvl="0" indent="0" algn="l" rtl="0">
              <a:lnSpc>
                <a:spcPct val="100000"/>
              </a:lnSpc>
              <a:spcBef>
                <a:spcPts val="0"/>
              </a:spcBef>
              <a:spcAft>
                <a:spcPts val="0"/>
              </a:spcAft>
              <a:buSzPts val="1100"/>
              <a:buNone/>
            </a:pPr>
            <a:r>
              <a:rPr lang="en"/>
              <a:t>The values of RCR provide a lens through which you conduct all your different activities – all the different hats that you wear</a:t>
            </a:r>
            <a:endParaRPr/>
          </a:p>
          <a:p>
            <a:pPr marL="0" lvl="0" indent="0" algn="l" rtl="0">
              <a:lnSpc>
                <a:spcPct val="100000"/>
              </a:lnSpc>
              <a:spcBef>
                <a:spcPts val="0"/>
              </a:spcBef>
              <a:spcAft>
                <a:spcPts val="0"/>
              </a:spcAft>
              <a:buSzPts val="1100"/>
              <a:buNone/>
            </a:pPr>
            <a:r>
              <a:rPr lang="en"/>
              <a:t>Give and take</a:t>
            </a:r>
            <a:endParaRPr/>
          </a:p>
        </p:txBody>
      </p:sp>
      <p:sp>
        <p:nvSpPr>
          <p:cNvPr id="365" name="Google Shape;365;ge6fedf041c_0_379:notes"/>
          <p:cNvSpPr>
            <a:spLocks noGrp="1" noRot="1" noChangeAspect="1"/>
          </p:cNvSpPr>
          <p:nvPr>
            <p:ph type="sldImg" idx="2"/>
          </p:nvPr>
        </p:nvSpPr>
        <p:spPr>
          <a:xfrm>
            <a:off x="91291" y="685727"/>
            <a:ext cx="6675600" cy="3428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e6fedf041c_0_385:notes"/>
          <p:cNvSpPr txBox="1">
            <a:spLocks noGrp="1"/>
          </p:cNvSpPr>
          <p:nvPr>
            <p:ph type="body" idx="1"/>
          </p:nvPr>
        </p:nvSpPr>
        <p:spPr>
          <a:xfrm>
            <a:off x="685801"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2" name="Google Shape;372;ge6fedf041c_0_385:notes"/>
          <p:cNvSpPr>
            <a:spLocks noGrp="1" noRot="1" noChangeAspect="1"/>
          </p:cNvSpPr>
          <p:nvPr>
            <p:ph type="sldImg" idx="2"/>
          </p:nvPr>
        </p:nvSpPr>
        <p:spPr>
          <a:xfrm>
            <a:off x="91291" y="685727"/>
            <a:ext cx="6675600" cy="3428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e6fedf041c_0_125:notes"/>
          <p:cNvSpPr>
            <a:spLocks noGrp="1" noRot="1" noChangeAspect="1"/>
          </p:cNvSpPr>
          <p:nvPr>
            <p:ph type="sldImg" idx="2"/>
          </p:nvPr>
        </p:nvSpPr>
        <p:spPr>
          <a:xfrm>
            <a:off x="91291" y="685727"/>
            <a:ext cx="6675600" cy="3428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ge6fedf041c_0_125:notes"/>
          <p:cNvSpPr txBox="1">
            <a:spLocks noGrp="1"/>
          </p:cNvSpPr>
          <p:nvPr>
            <p:ph type="body" idx="1"/>
          </p:nvPr>
        </p:nvSpPr>
        <p:spPr>
          <a:xfrm>
            <a:off x="685801"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e6fedf041c_0_132:notes"/>
          <p:cNvSpPr>
            <a:spLocks noGrp="1" noRot="1" noChangeAspect="1"/>
          </p:cNvSpPr>
          <p:nvPr>
            <p:ph type="sldImg" idx="2"/>
          </p:nvPr>
        </p:nvSpPr>
        <p:spPr>
          <a:xfrm>
            <a:off x="91291" y="685727"/>
            <a:ext cx="6675600" cy="3428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ge6fedf041c_0_132:notes"/>
          <p:cNvSpPr txBox="1">
            <a:spLocks noGrp="1"/>
          </p:cNvSpPr>
          <p:nvPr>
            <p:ph type="body" idx="1"/>
          </p:nvPr>
        </p:nvSpPr>
        <p:spPr>
          <a:xfrm>
            <a:off x="685801"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
              <a:t>Not a new concept</a:t>
            </a:r>
            <a:endParaRPr/>
          </a:p>
        </p:txBody>
      </p:sp>
      <p:sp>
        <p:nvSpPr>
          <p:cNvPr id="90" name="Google Shape;90;ge6fedf041c_0_132:notes"/>
          <p:cNvSpPr txBox="1">
            <a:spLocks noGrp="1"/>
          </p:cNvSpPr>
          <p:nvPr>
            <p:ph type="sldNum" idx="12"/>
          </p:nvPr>
        </p:nvSpPr>
        <p:spPr>
          <a:xfrm>
            <a:off x="0" y="0"/>
            <a:ext cx="3026700" cy="2763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e6fedf041c_0_139:notes"/>
          <p:cNvSpPr txBox="1">
            <a:spLocks noGrp="1"/>
          </p:cNvSpPr>
          <p:nvPr>
            <p:ph type="body" idx="1"/>
          </p:nvPr>
        </p:nvSpPr>
        <p:spPr>
          <a:xfrm>
            <a:off x="685801"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ge6fedf041c_0_139:notes"/>
          <p:cNvSpPr>
            <a:spLocks noGrp="1" noRot="1" noChangeAspect="1"/>
          </p:cNvSpPr>
          <p:nvPr>
            <p:ph type="sldImg" idx="2"/>
          </p:nvPr>
        </p:nvSpPr>
        <p:spPr>
          <a:xfrm>
            <a:off x="91291" y="685727"/>
            <a:ext cx="6675600" cy="3428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e6fedf041c_0_147:notes"/>
          <p:cNvSpPr>
            <a:spLocks noGrp="1" noRot="1" noChangeAspect="1"/>
          </p:cNvSpPr>
          <p:nvPr>
            <p:ph type="sldImg" idx="2"/>
          </p:nvPr>
        </p:nvSpPr>
        <p:spPr>
          <a:xfrm>
            <a:off x="91291" y="685727"/>
            <a:ext cx="6675600" cy="3428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 name="Google Shape;106;ge6fedf041c_0_147:notes"/>
          <p:cNvSpPr txBox="1">
            <a:spLocks noGrp="1"/>
          </p:cNvSpPr>
          <p:nvPr>
            <p:ph type="body" idx="1"/>
          </p:nvPr>
        </p:nvSpPr>
        <p:spPr>
          <a:xfrm>
            <a:off x="685801"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
              <a:t>Increasing transparency and quality </a:t>
            </a:r>
            <a:endParaRPr/>
          </a:p>
          <a:p>
            <a:pPr marL="457200" marR="0" lvl="0" indent="-298450" algn="l" rtl="0">
              <a:lnSpc>
                <a:spcPct val="100000"/>
              </a:lnSpc>
              <a:spcBef>
                <a:spcPts val="0"/>
              </a:spcBef>
              <a:spcAft>
                <a:spcPts val="0"/>
              </a:spcAft>
              <a:buClr>
                <a:srgbClr val="000000"/>
              </a:buClr>
              <a:buSzPts val="1100"/>
              <a:buFont typeface="Arial"/>
              <a:buChar char="●"/>
            </a:pPr>
            <a:r>
              <a:rPr lang="en"/>
              <a:t>in the research validation </a:t>
            </a:r>
            <a:endParaRPr/>
          </a:p>
          <a:p>
            <a:pPr marL="457200" marR="0" lvl="0" indent="-298450" algn="l" rtl="0">
              <a:lnSpc>
                <a:spcPct val="100000"/>
              </a:lnSpc>
              <a:spcBef>
                <a:spcPts val="0"/>
              </a:spcBef>
              <a:spcAft>
                <a:spcPts val="0"/>
              </a:spcAft>
              <a:buClr>
                <a:srgbClr val="000000"/>
              </a:buClr>
              <a:buSzPts val="1100"/>
              <a:buFont typeface="Arial"/>
              <a:buChar char="●"/>
            </a:pPr>
            <a:r>
              <a:rPr lang="en"/>
              <a:t>process, by allowing greater replication and validation of </a:t>
            </a:r>
            <a:endParaRPr/>
          </a:p>
          <a:p>
            <a:pPr marL="457200" marR="0" lvl="0" indent="-298450" algn="l" rtl="0">
              <a:lnSpc>
                <a:spcPct val="100000"/>
              </a:lnSpc>
              <a:spcBef>
                <a:spcPts val="0"/>
              </a:spcBef>
              <a:spcAft>
                <a:spcPts val="0"/>
              </a:spcAft>
              <a:buClr>
                <a:srgbClr val="000000"/>
              </a:buClr>
              <a:buSzPts val="1100"/>
              <a:buFont typeface="Arial"/>
              <a:buChar char="●"/>
            </a:pPr>
            <a:r>
              <a:rPr lang="en"/>
              <a:t>scientific results. </a:t>
            </a:r>
            <a:endParaRPr/>
          </a:p>
          <a:p>
            <a:pPr marL="457200" marR="0" lvl="0" indent="-298450" algn="l" rtl="0">
              <a:lnSpc>
                <a:spcPct val="100000"/>
              </a:lnSpc>
              <a:spcBef>
                <a:spcPts val="0"/>
              </a:spcBef>
              <a:spcAft>
                <a:spcPts val="0"/>
              </a:spcAft>
              <a:buClr>
                <a:srgbClr val="000000"/>
              </a:buClr>
              <a:buSzPts val="1100"/>
              <a:buFont typeface="Arial"/>
              <a:buChar char="●"/>
            </a:pPr>
            <a:r>
              <a:rPr lang="en"/>
              <a:t>•</a:t>
            </a:r>
            <a:endParaRPr/>
          </a:p>
          <a:p>
            <a:pPr marL="457200" marR="0" lvl="0" indent="-228600" algn="l" rtl="0">
              <a:lnSpc>
                <a:spcPct val="100000"/>
              </a:lnSpc>
              <a:spcBef>
                <a:spcPts val="0"/>
              </a:spcBef>
              <a:spcAft>
                <a:spcPts val="0"/>
              </a:spcAft>
              <a:buClr>
                <a:srgbClr val="000000"/>
              </a:buClr>
              <a:buSzPts val="1100"/>
              <a:buFont typeface="Arial"/>
              <a:buNone/>
            </a:pPr>
            <a:endParaRPr/>
          </a:p>
        </p:txBody>
      </p:sp>
      <p:sp>
        <p:nvSpPr>
          <p:cNvPr id="107" name="Google Shape;107;ge6fedf041c_0_147:notes"/>
          <p:cNvSpPr txBox="1">
            <a:spLocks noGrp="1"/>
          </p:cNvSpPr>
          <p:nvPr>
            <p:ph type="sldNum" idx="12"/>
          </p:nvPr>
        </p:nvSpPr>
        <p:spPr>
          <a:xfrm>
            <a:off x="0" y="0"/>
            <a:ext cx="3026700" cy="2763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e6fedf041c_0_156:notes"/>
          <p:cNvSpPr>
            <a:spLocks noGrp="1" noRot="1" noChangeAspect="1"/>
          </p:cNvSpPr>
          <p:nvPr>
            <p:ph type="sldImg" idx="2"/>
          </p:nvPr>
        </p:nvSpPr>
        <p:spPr>
          <a:xfrm>
            <a:off x="91291" y="685727"/>
            <a:ext cx="6675600" cy="3428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ge6fedf041c_0_156:notes"/>
          <p:cNvSpPr txBox="1">
            <a:spLocks noGrp="1"/>
          </p:cNvSpPr>
          <p:nvPr>
            <p:ph type="body" idx="1"/>
          </p:nvPr>
        </p:nvSpPr>
        <p:spPr>
          <a:xfrm>
            <a:off x="685801"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 sz="1200">
                <a:solidFill>
                  <a:schemeClr val="dk1"/>
                </a:solidFill>
                <a:latin typeface="Arial"/>
                <a:ea typeface="Arial"/>
                <a:cs typeface="Arial"/>
                <a:sym typeface="Arial"/>
              </a:rPr>
              <a:t>Improving efficiency in science </a:t>
            </a:r>
            <a:endParaRPr/>
          </a:p>
          <a:p>
            <a:pPr marL="457200" lvl="0" indent="-298450" algn="l" rtl="0">
              <a:lnSpc>
                <a:spcPct val="100000"/>
              </a:lnSpc>
              <a:spcBef>
                <a:spcPts val="0"/>
              </a:spcBef>
              <a:spcAft>
                <a:spcPts val="0"/>
              </a:spcAft>
              <a:buSzPts val="1100"/>
              <a:buChar char="●"/>
            </a:pPr>
            <a:r>
              <a:rPr lang="en" sz="1200">
                <a:solidFill>
                  <a:schemeClr val="dk1"/>
                </a:solidFill>
                <a:latin typeface="Arial"/>
                <a:ea typeface="Arial"/>
                <a:cs typeface="Arial"/>
                <a:sym typeface="Arial"/>
              </a:rPr>
              <a:t>by reducing duplication and the </a:t>
            </a:r>
            <a:endParaRPr/>
          </a:p>
          <a:p>
            <a:pPr marL="457200" lvl="0" indent="-298450" algn="l" rtl="0">
              <a:lnSpc>
                <a:spcPct val="100000"/>
              </a:lnSpc>
              <a:spcBef>
                <a:spcPts val="0"/>
              </a:spcBef>
              <a:spcAft>
                <a:spcPts val="0"/>
              </a:spcAft>
              <a:buSzPts val="1100"/>
              <a:buChar char="●"/>
            </a:pPr>
            <a:r>
              <a:rPr lang="en" sz="1200">
                <a:solidFill>
                  <a:schemeClr val="dk1"/>
                </a:solidFill>
                <a:latin typeface="Arial"/>
                <a:ea typeface="Arial"/>
                <a:cs typeface="Arial"/>
                <a:sym typeface="Arial"/>
              </a:rPr>
              <a:t>costs of creating, transferring and re-using data; enabling more </a:t>
            </a:r>
            <a:endParaRPr/>
          </a:p>
          <a:p>
            <a:pPr marL="457200" lvl="0" indent="-298450" algn="l" rtl="0">
              <a:lnSpc>
                <a:spcPct val="100000"/>
              </a:lnSpc>
              <a:spcBef>
                <a:spcPts val="0"/>
              </a:spcBef>
              <a:spcAft>
                <a:spcPts val="0"/>
              </a:spcAft>
              <a:buSzPts val="1100"/>
              <a:buChar char="●"/>
            </a:pPr>
            <a:r>
              <a:rPr lang="en" sz="1200">
                <a:solidFill>
                  <a:schemeClr val="dk1"/>
                </a:solidFill>
                <a:latin typeface="Arial"/>
                <a:ea typeface="Arial"/>
                <a:cs typeface="Arial"/>
                <a:sym typeface="Arial"/>
              </a:rPr>
              <a:t>research on the same data. </a:t>
            </a:r>
            <a:endParaRPr/>
          </a:p>
          <a:p>
            <a:pPr marL="457200" marR="0" lvl="0" indent="-228600" algn="l" rtl="0">
              <a:lnSpc>
                <a:spcPct val="100000"/>
              </a:lnSpc>
              <a:spcBef>
                <a:spcPts val="0"/>
              </a:spcBef>
              <a:spcAft>
                <a:spcPts val="0"/>
              </a:spcAft>
              <a:buClr>
                <a:srgbClr val="000000"/>
              </a:buClr>
              <a:buSzPts val="1100"/>
              <a:buFont typeface="Arial"/>
              <a:buNone/>
            </a:pPr>
            <a:endParaRPr/>
          </a:p>
        </p:txBody>
      </p:sp>
      <p:sp>
        <p:nvSpPr>
          <p:cNvPr id="117" name="Google Shape;117;ge6fedf041c_0_156:notes"/>
          <p:cNvSpPr txBox="1">
            <a:spLocks noGrp="1"/>
          </p:cNvSpPr>
          <p:nvPr>
            <p:ph type="sldNum" idx="12"/>
          </p:nvPr>
        </p:nvSpPr>
        <p:spPr>
          <a:xfrm>
            <a:off x="0" y="0"/>
            <a:ext cx="3026700" cy="2763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e6fedf041c_0_164:notes"/>
          <p:cNvSpPr txBox="1">
            <a:spLocks noGrp="1"/>
          </p:cNvSpPr>
          <p:nvPr>
            <p:ph type="body" idx="1"/>
          </p:nvPr>
        </p:nvSpPr>
        <p:spPr>
          <a:xfrm>
            <a:off x="685801"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ge6fedf041c_0_164:notes"/>
          <p:cNvSpPr>
            <a:spLocks noGrp="1" noRot="1" noChangeAspect="1"/>
          </p:cNvSpPr>
          <p:nvPr>
            <p:ph type="sldImg" idx="2"/>
          </p:nvPr>
        </p:nvSpPr>
        <p:spPr>
          <a:xfrm>
            <a:off x="91291" y="685727"/>
            <a:ext cx="6675600" cy="3428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1200"/>
              </a:spcBef>
              <a:spcAft>
                <a:spcPts val="0"/>
              </a:spcAft>
              <a:buClr>
                <a:schemeClr val="dk1"/>
              </a:buClr>
              <a:buSzPts val="1800"/>
              <a:buChar char="○"/>
              <a:defRPr/>
            </a:lvl2pPr>
            <a:lvl3pPr marL="1371600" lvl="2" indent="-342900" algn="l" rtl="0">
              <a:lnSpc>
                <a:spcPct val="90000"/>
              </a:lnSpc>
              <a:spcBef>
                <a:spcPts val="1200"/>
              </a:spcBef>
              <a:spcAft>
                <a:spcPts val="0"/>
              </a:spcAft>
              <a:buClr>
                <a:schemeClr val="dk1"/>
              </a:buClr>
              <a:buSzPts val="1800"/>
              <a:buChar char="■"/>
              <a:defRPr/>
            </a:lvl3pPr>
            <a:lvl4pPr marL="1828800" lvl="3" indent="-342900" algn="l" rtl="0">
              <a:lnSpc>
                <a:spcPct val="90000"/>
              </a:lnSpc>
              <a:spcBef>
                <a:spcPts val="1200"/>
              </a:spcBef>
              <a:spcAft>
                <a:spcPts val="0"/>
              </a:spcAft>
              <a:buClr>
                <a:schemeClr val="dk1"/>
              </a:buClr>
              <a:buSzPts val="1800"/>
              <a:buChar char="●"/>
              <a:defRPr/>
            </a:lvl4pPr>
            <a:lvl5pPr marL="2286000" lvl="4" indent="-342900" algn="l" rtl="0">
              <a:lnSpc>
                <a:spcPct val="90000"/>
              </a:lnSpc>
              <a:spcBef>
                <a:spcPts val="1200"/>
              </a:spcBef>
              <a:spcAft>
                <a:spcPts val="0"/>
              </a:spcAft>
              <a:buClr>
                <a:schemeClr val="dk1"/>
              </a:buClr>
              <a:buSzPts val="1800"/>
              <a:buChar char="○"/>
              <a:defRPr/>
            </a:lvl5pPr>
            <a:lvl6pPr marL="2743200" lvl="5" indent="-342900" algn="l" rtl="0">
              <a:lnSpc>
                <a:spcPct val="90000"/>
              </a:lnSpc>
              <a:spcBef>
                <a:spcPts val="1200"/>
              </a:spcBef>
              <a:spcAft>
                <a:spcPts val="0"/>
              </a:spcAft>
              <a:buClr>
                <a:schemeClr val="dk1"/>
              </a:buClr>
              <a:buSzPts val="1800"/>
              <a:buChar char="■"/>
              <a:defRPr/>
            </a:lvl6pPr>
            <a:lvl7pPr marL="3200400" lvl="6" indent="-342900" algn="l" rtl="0">
              <a:lnSpc>
                <a:spcPct val="90000"/>
              </a:lnSpc>
              <a:spcBef>
                <a:spcPts val="1200"/>
              </a:spcBef>
              <a:spcAft>
                <a:spcPts val="0"/>
              </a:spcAft>
              <a:buClr>
                <a:schemeClr val="dk1"/>
              </a:buClr>
              <a:buSzPts val="1800"/>
              <a:buChar char="●"/>
              <a:defRPr/>
            </a:lvl7pPr>
            <a:lvl8pPr marL="3657600" lvl="7" indent="-342900" algn="l" rtl="0">
              <a:lnSpc>
                <a:spcPct val="90000"/>
              </a:lnSpc>
              <a:spcBef>
                <a:spcPts val="1200"/>
              </a:spcBef>
              <a:spcAft>
                <a:spcPts val="0"/>
              </a:spcAft>
              <a:buClr>
                <a:schemeClr val="dk1"/>
              </a:buClr>
              <a:buSzPts val="1800"/>
              <a:buChar char="○"/>
              <a:defRPr/>
            </a:lvl8pPr>
            <a:lvl9pPr marL="4114800" lvl="8" indent="-342900" algn="l" rtl="0">
              <a:lnSpc>
                <a:spcPct val="90000"/>
              </a:lnSpc>
              <a:spcBef>
                <a:spcPts val="1200"/>
              </a:spcBef>
              <a:spcAft>
                <a:spcPts val="1200"/>
              </a:spcAft>
              <a:buClr>
                <a:schemeClr val="dk1"/>
              </a:buClr>
              <a:buSzPts val="1800"/>
              <a:buChar char="■"/>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rmAutofit/>
          </a:bodyPr>
          <a:lstStyle>
            <a:lvl1pPr marL="0" lvl="0" indent="0" algn="r" rtl="0">
              <a:lnSpc>
                <a:spcPct val="100000"/>
              </a:lnSpc>
              <a:spcBef>
                <a:spcPts val="0"/>
              </a:spcBef>
              <a:spcAft>
                <a:spcPts val="0"/>
              </a:spcAft>
              <a:buNone/>
              <a:defRPr/>
            </a:lvl1pPr>
            <a:lvl2pPr marL="0" lvl="1" indent="0" algn="r" rtl="0">
              <a:lnSpc>
                <a:spcPct val="100000"/>
              </a:lnSpc>
              <a:spcBef>
                <a:spcPts val="0"/>
              </a:spcBef>
              <a:spcAft>
                <a:spcPts val="0"/>
              </a:spcAft>
              <a:buNone/>
              <a:defRPr/>
            </a:lvl2pPr>
            <a:lvl3pPr marL="0" lvl="2" indent="0" algn="r" rtl="0">
              <a:lnSpc>
                <a:spcPct val="100000"/>
              </a:lnSpc>
              <a:spcBef>
                <a:spcPts val="0"/>
              </a:spcBef>
              <a:spcAft>
                <a:spcPts val="0"/>
              </a:spcAft>
              <a:buNone/>
              <a:defRPr/>
            </a:lvl3pPr>
            <a:lvl4pPr marL="0" lvl="3" indent="0" algn="r" rtl="0">
              <a:lnSpc>
                <a:spcPct val="100000"/>
              </a:lnSpc>
              <a:spcBef>
                <a:spcPts val="0"/>
              </a:spcBef>
              <a:spcAft>
                <a:spcPts val="0"/>
              </a:spcAft>
              <a:buNone/>
              <a:defRPr/>
            </a:lvl4pPr>
            <a:lvl5pPr marL="0" lvl="4" indent="0" algn="r" rtl="0">
              <a:lnSpc>
                <a:spcPct val="100000"/>
              </a:lnSpc>
              <a:spcBef>
                <a:spcPts val="0"/>
              </a:spcBef>
              <a:spcAft>
                <a:spcPts val="0"/>
              </a:spcAft>
              <a:buNone/>
              <a:defRPr/>
            </a:lvl5pPr>
            <a:lvl6pPr marL="0" lvl="5" indent="0" algn="r" rtl="0">
              <a:lnSpc>
                <a:spcPct val="100000"/>
              </a:lnSpc>
              <a:spcBef>
                <a:spcPts val="0"/>
              </a:spcBef>
              <a:spcAft>
                <a:spcPts val="0"/>
              </a:spcAft>
              <a:buNone/>
              <a:defRPr/>
            </a:lvl6pPr>
            <a:lvl7pPr marL="0" lvl="6" indent="0" algn="r" rtl="0">
              <a:lnSpc>
                <a:spcPct val="100000"/>
              </a:lnSpc>
              <a:spcBef>
                <a:spcPts val="0"/>
              </a:spcBef>
              <a:spcAft>
                <a:spcPts val="0"/>
              </a:spcAft>
              <a:buNone/>
              <a:defRPr/>
            </a:lvl7pPr>
            <a:lvl8pPr marL="0" lvl="7" indent="0" algn="r" rtl="0">
              <a:lnSpc>
                <a:spcPct val="100000"/>
              </a:lnSpc>
              <a:spcBef>
                <a:spcPts val="0"/>
              </a:spcBef>
              <a:spcAft>
                <a:spcPts val="0"/>
              </a:spcAft>
              <a:buNone/>
              <a:defRPr/>
            </a:lvl8pPr>
            <a:lvl9pPr marL="0" lvl="8" indent="0" algn="r" rtl="0">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hyperlink" Target="https://www.osc.uni-muenchen.de/toolbox/index.html"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s://www.timeshighereducation.com/blog/data-should-be-open-possible-and-closed-necessary"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hyperlink" Target="https://www.fosteropenscience.eu/content/what-open-science-introduction"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3" Type="http://schemas.openxmlformats.org/officeDocument/2006/relationships/hyperlink" Target="https://tinyurl.com/opendatasc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hyperlink" Target="https://www.fosteropenscience.eu/node/1431#fecher" TargetMode="External"/><Relationship Id="rId4" Type="http://schemas.openxmlformats.org/officeDocument/2006/relationships/hyperlink" Target="https://www.fosteropenscience.eu/content/what-open-science-introduction"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psyarxiv.com/qkwst/"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hyperlink" Target="http://www.sciencecampaign.org.uk/news-media/case-comment/uk-r-d-investment-rises-in-2017.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hyperlink" Target="https://www.britannica.com/topic/The-Fourth-Industrial-Revolution-211973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60" name="Google Shape;60;p14"/>
          <p:cNvPicPr preferRelativeResize="0"/>
          <p:nvPr/>
        </p:nvPicPr>
        <p:blipFill rotWithShape="1">
          <a:blip r:embed="rId3">
            <a:alphaModFix/>
          </a:blip>
          <a:srcRect t="11477" b="16652"/>
          <a:stretch/>
        </p:blipFill>
        <p:spPr>
          <a:xfrm>
            <a:off x="75" y="-110550"/>
            <a:ext cx="9143850" cy="4813100"/>
          </a:xfrm>
          <a:prstGeom prst="rect">
            <a:avLst/>
          </a:prstGeom>
          <a:noFill/>
          <a:ln>
            <a:noFill/>
          </a:ln>
        </p:spPr>
      </p:pic>
      <p:sp>
        <p:nvSpPr>
          <p:cNvPr id="61" name="Google Shape;61;p14"/>
          <p:cNvSpPr txBox="1">
            <a:spLocks noGrp="1"/>
          </p:cNvSpPr>
          <p:nvPr>
            <p:ph type="subTitle" idx="1"/>
          </p:nvPr>
        </p:nvSpPr>
        <p:spPr>
          <a:xfrm>
            <a:off x="311700" y="3323483"/>
            <a:ext cx="8520600" cy="7926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2400"/>
              <a:buNone/>
            </a:pPr>
            <a:r>
              <a:rPr lang="en" sz="2400">
                <a:solidFill>
                  <a:schemeClr val="dk1"/>
                </a:solidFill>
              </a:rPr>
              <a:t>Louise Bezuidenhout</a:t>
            </a:r>
            <a:endParaRPr sz="2400">
              <a:solidFill>
                <a:schemeClr val="dk1"/>
              </a:solidFill>
            </a:endParaRPr>
          </a:p>
          <a:p>
            <a:pPr marL="0" lvl="0" indent="0" algn="ctr" rtl="0">
              <a:lnSpc>
                <a:spcPct val="90000"/>
              </a:lnSpc>
              <a:spcBef>
                <a:spcPts val="0"/>
              </a:spcBef>
              <a:spcAft>
                <a:spcPts val="0"/>
              </a:spcAft>
              <a:buClr>
                <a:schemeClr val="dk1"/>
              </a:buClr>
              <a:buSzPts val="2400"/>
              <a:buNone/>
            </a:pPr>
            <a:r>
              <a:rPr lang="en" sz="2400">
                <a:solidFill>
                  <a:schemeClr val="dk1"/>
                </a:solidFill>
              </a:rPr>
              <a:t>Emanuele Ratti</a:t>
            </a:r>
            <a:endParaRPr sz="2400">
              <a:solidFill>
                <a:schemeClr val="dk1"/>
              </a:solidFill>
            </a:endParaRPr>
          </a:p>
        </p:txBody>
      </p:sp>
      <p:sp>
        <p:nvSpPr>
          <p:cNvPr id="62" name="Google Shape;62;p14"/>
          <p:cNvSpPr txBox="1"/>
          <p:nvPr/>
        </p:nvSpPr>
        <p:spPr>
          <a:xfrm>
            <a:off x="55550" y="4771650"/>
            <a:ext cx="9144000" cy="324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a:t>September</a:t>
            </a:r>
            <a:r>
              <a:rPr lang="en" sz="1400" b="0" i="0" u="none" strike="noStrike" cap="none">
                <a:solidFill>
                  <a:srgbClr val="000000"/>
                </a:solidFill>
                <a:latin typeface="Arial"/>
                <a:ea typeface="Arial"/>
                <a:cs typeface="Arial"/>
                <a:sym typeface="Arial"/>
              </a:rPr>
              <a:t> 2021		          CODATA-RDA Data Science School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14"/>
          <p:cNvSpPr txBox="1">
            <a:spLocks noGrp="1"/>
          </p:cNvSpPr>
          <p:nvPr>
            <p:ph type="ctrTitle"/>
          </p:nvPr>
        </p:nvSpPr>
        <p:spPr>
          <a:xfrm>
            <a:off x="311708" y="1201783"/>
            <a:ext cx="8520600" cy="2052600"/>
          </a:xfrm>
          <a:prstGeom prst="rect">
            <a:avLst/>
          </a:prstGeom>
          <a:noFill/>
          <a:ln>
            <a:noFill/>
          </a:ln>
        </p:spPr>
        <p:txBody>
          <a:bodyPr spcFirstLastPara="1" wrap="square" lIns="91425" tIns="91425" rIns="91425" bIns="91425" anchor="b" anchorCtr="0">
            <a:noAutofit/>
          </a:bodyPr>
          <a:lstStyle/>
          <a:p>
            <a:pPr marL="0" lvl="0" indent="0" algn="ctr" rtl="0">
              <a:lnSpc>
                <a:spcPct val="90000"/>
              </a:lnSpc>
              <a:spcBef>
                <a:spcPts val="0"/>
              </a:spcBef>
              <a:spcAft>
                <a:spcPts val="0"/>
              </a:spcAft>
              <a:buClr>
                <a:schemeClr val="dk1"/>
              </a:buClr>
              <a:buSzPts val="4000"/>
              <a:buFont typeface="Calibri"/>
              <a:buNone/>
            </a:pPr>
            <a:r>
              <a:rPr lang="en" sz="4000"/>
              <a:t>Open and </a:t>
            </a:r>
            <a:r>
              <a:rPr lang="en" sz="3600"/>
              <a:t>Responsible</a:t>
            </a:r>
            <a:r>
              <a:rPr lang="en" sz="4000"/>
              <a:t> Research 2</a:t>
            </a:r>
            <a:endParaRPr sz="4000"/>
          </a:p>
          <a:p>
            <a:pPr marL="0" lvl="0" indent="0" algn="ctr" rtl="0">
              <a:lnSpc>
                <a:spcPct val="90000"/>
              </a:lnSpc>
              <a:spcBef>
                <a:spcPts val="0"/>
              </a:spcBef>
              <a:spcAft>
                <a:spcPts val="0"/>
              </a:spcAft>
              <a:buClr>
                <a:schemeClr val="dk1"/>
              </a:buClr>
              <a:buSzPts val="4000"/>
              <a:buFont typeface="Calibri"/>
              <a:buNone/>
            </a:pPr>
            <a:r>
              <a:rPr lang="en" sz="4000"/>
              <a:t>Open Science</a:t>
            </a:r>
            <a:endParaRPr sz="4000"/>
          </a:p>
        </p:txBody>
      </p:sp>
      <p:pic>
        <p:nvPicPr>
          <p:cNvPr id="64" name="Google Shape;64;p14"/>
          <p:cNvPicPr preferRelativeResize="0"/>
          <p:nvPr/>
        </p:nvPicPr>
        <p:blipFill rotWithShape="1">
          <a:blip r:embed="rId4">
            <a:alphaModFix/>
          </a:blip>
          <a:srcRect/>
          <a:stretch/>
        </p:blipFill>
        <p:spPr>
          <a:xfrm>
            <a:off x="7741565" y="4771650"/>
            <a:ext cx="927716" cy="324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23"/>
          <p:cNvPicPr preferRelativeResize="0"/>
          <p:nvPr/>
        </p:nvPicPr>
        <p:blipFill rotWithShape="1">
          <a:blip r:embed="rId3">
            <a:alphaModFix/>
          </a:blip>
          <a:srcRect l="12500" t="15221" r="11087" b="15019"/>
          <a:stretch/>
        </p:blipFill>
        <p:spPr>
          <a:xfrm>
            <a:off x="532262" y="378725"/>
            <a:ext cx="3442106" cy="3142397"/>
          </a:xfrm>
          <a:prstGeom prst="rect">
            <a:avLst/>
          </a:prstGeom>
          <a:noFill/>
          <a:ln>
            <a:noFill/>
          </a:ln>
        </p:spPr>
      </p:pic>
      <p:pic>
        <p:nvPicPr>
          <p:cNvPr id="137" name="Google Shape;137;p23"/>
          <p:cNvPicPr preferRelativeResize="0"/>
          <p:nvPr/>
        </p:nvPicPr>
        <p:blipFill rotWithShape="1">
          <a:blip r:embed="rId4">
            <a:alphaModFix/>
          </a:blip>
          <a:srcRect/>
          <a:stretch/>
        </p:blipFill>
        <p:spPr>
          <a:xfrm>
            <a:off x="4387915" y="1629981"/>
            <a:ext cx="4547957" cy="351351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24"/>
          <p:cNvPicPr preferRelativeResize="0"/>
          <p:nvPr/>
        </p:nvPicPr>
        <p:blipFill rotWithShape="1">
          <a:blip r:embed="rId3">
            <a:alphaModFix/>
          </a:blip>
          <a:srcRect t="27881"/>
          <a:stretch/>
        </p:blipFill>
        <p:spPr>
          <a:xfrm>
            <a:off x="1143000" y="1207827"/>
            <a:ext cx="6857999" cy="3776196"/>
          </a:xfrm>
          <a:prstGeom prst="rect">
            <a:avLst/>
          </a:prstGeom>
          <a:noFill/>
          <a:ln>
            <a:noFill/>
          </a:ln>
        </p:spPr>
      </p:pic>
      <p:sp>
        <p:nvSpPr>
          <p:cNvPr id="144" name="Google Shape;144;p24"/>
          <p:cNvSpPr txBox="1"/>
          <p:nvPr/>
        </p:nvSpPr>
        <p:spPr>
          <a:xfrm>
            <a:off x="5973094" y="4866975"/>
            <a:ext cx="2028000" cy="276600"/>
          </a:xfrm>
          <a:prstGeom prst="rect">
            <a:avLst/>
          </a:prstGeom>
          <a:noFill/>
          <a:ln>
            <a:noFill/>
          </a:ln>
        </p:spPr>
        <p:txBody>
          <a:bodyPr spcFirstLastPara="1" wrap="square" lIns="68550" tIns="68550" rIns="68550" bIns="68550" anchor="t" anchorCtr="0">
            <a:noAutofit/>
          </a:bodyPr>
          <a:lstStyle/>
          <a:p>
            <a:pPr marL="0" marR="0" lvl="0" indent="0" algn="l" rtl="0">
              <a:lnSpc>
                <a:spcPct val="100000"/>
              </a:lnSpc>
              <a:spcBef>
                <a:spcPts val="0"/>
              </a:spcBef>
              <a:spcAft>
                <a:spcPts val="0"/>
              </a:spcAft>
              <a:buNone/>
            </a:pPr>
            <a:r>
              <a:rPr lang="en" sz="900" b="0" i="0" u="none" strike="noStrike" cap="none">
                <a:solidFill>
                  <a:srgbClr val="000000"/>
                </a:solidFill>
                <a:latin typeface="Calibri"/>
                <a:ea typeface="Calibri"/>
                <a:cs typeface="Calibri"/>
                <a:sym typeface="Calibri"/>
              </a:rPr>
              <a:t>Slide taken from the </a:t>
            </a:r>
            <a:r>
              <a:rPr lang="en" sz="900" b="0" i="0" u="sng" strike="noStrike" cap="none">
                <a:solidFill>
                  <a:srgbClr val="57BB8A"/>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LMU OSC toolbox</a:t>
            </a:r>
            <a:endParaRPr sz="900" b="0" i="0" u="none" strike="noStrike" cap="none">
              <a:solidFill>
                <a:srgbClr val="000000"/>
              </a:solidFill>
              <a:latin typeface="Calibri"/>
              <a:ea typeface="Calibri"/>
              <a:cs typeface="Calibri"/>
              <a:sym typeface="Calibri"/>
            </a:endParaRPr>
          </a:p>
        </p:txBody>
      </p:sp>
      <p:sp>
        <p:nvSpPr>
          <p:cNvPr id="145" name="Google Shape;145;p24"/>
          <p:cNvSpPr txBox="1"/>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marR="0" lvl="0" indent="0" algn="l" rtl="0">
              <a:lnSpc>
                <a:spcPct val="90000"/>
              </a:lnSpc>
              <a:spcBef>
                <a:spcPts val="0"/>
              </a:spcBef>
              <a:spcAft>
                <a:spcPts val="0"/>
              </a:spcAft>
              <a:buClr>
                <a:srgbClr val="000000"/>
              </a:buClr>
              <a:buSzPts val="3300"/>
              <a:buFont typeface="Arial"/>
              <a:buNone/>
            </a:pPr>
            <a:r>
              <a:rPr lang="en" sz="3300" b="1" i="0" u="none" strike="noStrike" cap="none">
                <a:solidFill>
                  <a:schemeClr val="dk1"/>
                </a:solidFill>
                <a:latin typeface="Calibri"/>
                <a:ea typeface="Calibri"/>
                <a:cs typeface="Calibri"/>
                <a:sym typeface="Calibri"/>
              </a:rPr>
              <a:t>Time For A New Approach?</a:t>
            </a:r>
            <a:endParaRPr/>
          </a:p>
        </p:txBody>
      </p:sp>
      <p:cxnSp>
        <p:nvCxnSpPr>
          <p:cNvPr id="146" name="Google Shape;146;p24"/>
          <p:cNvCxnSpPr/>
          <p:nvPr/>
        </p:nvCxnSpPr>
        <p:spPr>
          <a:xfrm>
            <a:off x="628650" y="996554"/>
            <a:ext cx="8515200" cy="0"/>
          </a:xfrm>
          <a:prstGeom prst="straightConnector1">
            <a:avLst/>
          </a:prstGeom>
          <a:noFill/>
          <a:ln w="50800" cap="flat" cmpd="sng">
            <a:solidFill>
              <a:srgbClr val="FFC000"/>
            </a:solidFill>
            <a:prstDash val="solid"/>
            <a:miter lim="800000"/>
            <a:headEnd type="none" w="sm" len="sm"/>
            <a:tailEnd type="none" w="sm" len="sm"/>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5"/>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 b="1"/>
              <a:t>Open Science</a:t>
            </a:r>
            <a:endParaRPr/>
          </a:p>
        </p:txBody>
      </p:sp>
      <p:sp>
        <p:nvSpPr>
          <p:cNvPr id="152" name="Google Shape;152;p25"/>
          <p:cNvSpPr txBox="1">
            <a:spLocks noGrp="1"/>
          </p:cNvSpPr>
          <p:nvPr>
            <p:ph type="body" idx="1"/>
          </p:nvPr>
        </p:nvSpPr>
        <p:spPr>
          <a:xfrm>
            <a:off x="628650" y="1369218"/>
            <a:ext cx="7886700" cy="3677100"/>
          </a:xfrm>
          <a:prstGeom prst="rect">
            <a:avLst/>
          </a:prstGeom>
          <a:noFill/>
          <a:ln>
            <a:noFill/>
          </a:ln>
        </p:spPr>
        <p:txBody>
          <a:bodyPr spcFirstLastPara="1" wrap="square" lIns="91425" tIns="45700" rIns="91425" bIns="45700" anchor="t" anchorCtr="0">
            <a:normAutofit lnSpcReduction="20000"/>
          </a:bodyPr>
          <a:lstStyle/>
          <a:p>
            <a:pPr marL="171450" lvl="0" indent="-171450" algn="just" rtl="0">
              <a:lnSpc>
                <a:spcPct val="150000"/>
              </a:lnSpc>
              <a:spcBef>
                <a:spcPts val="0"/>
              </a:spcBef>
              <a:spcAft>
                <a:spcPts val="0"/>
              </a:spcAft>
              <a:buClr>
                <a:schemeClr val="dk1"/>
              </a:buClr>
              <a:buSzPts val="1800"/>
              <a:buChar char="●"/>
            </a:pPr>
            <a:r>
              <a:rPr lang="en" sz="1800" b="1"/>
              <a:t>The products of scientific research should be freely available to everyone to use and republish as  they wish, without restrictions from copyright, patents or other mechanisms of control</a:t>
            </a:r>
            <a:endParaRPr/>
          </a:p>
          <a:p>
            <a:pPr marL="171450" lvl="0" indent="-171450" algn="just" rtl="0">
              <a:lnSpc>
                <a:spcPct val="150000"/>
              </a:lnSpc>
              <a:spcBef>
                <a:spcPts val="750"/>
              </a:spcBef>
              <a:spcAft>
                <a:spcPts val="0"/>
              </a:spcAft>
              <a:buClr>
                <a:schemeClr val="dk1"/>
              </a:buClr>
              <a:buSzPts val="1800"/>
              <a:buChar char="●"/>
            </a:pPr>
            <a:r>
              <a:rPr lang="en" sz="1800"/>
              <a:t>Open Science includes activities that:</a:t>
            </a:r>
            <a:endParaRPr/>
          </a:p>
          <a:p>
            <a:pPr marL="471487" lvl="1" indent="-214312" algn="just" rtl="0">
              <a:lnSpc>
                <a:spcPct val="150000"/>
              </a:lnSpc>
              <a:spcBef>
                <a:spcPts val="375"/>
              </a:spcBef>
              <a:spcAft>
                <a:spcPts val="0"/>
              </a:spcAft>
              <a:buClr>
                <a:schemeClr val="dk1"/>
              </a:buClr>
              <a:buSzPts val="1800"/>
              <a:buChar char="○"/>
            </a:pPr>
            <a:r>
              <a:rPr lang="en"/>
              <a:t>facilitate resource sharing</a:t>
            </a:r>
            <a:endParaRPr/>
          </a:p>
          <a:p>
            <a:pPr marL="471487" lvl="1" indent="-214312" algn="just" rtl="0">
              <a:lnSpc>
                <a:spcPct val="150000"/>
              </a:lnSpc>
              <a:spcBef>
                <a:spcPts val="375"/>
              </a:spcBef>
              <a:spcAft>
                <a:spcPts val="0"/>
              </a:spcAft>
              <a:buClr>
                <a:schemeClr val="dk1"/>
              </a:buClr>
              <a:buSzPts val="1800"/>
              <a:buChar char="○"/>
            </a:pPr>
            <a:r>
              <a:rPr lang="en"/>
              <a:t>improve awareness of sharing</a:t>
            </a:r>
            <a:endParaRPr/>
          </a:p>
          <a:p>
            <a:pPr marL="471487" lvl="1" indent="-214312" algn="just" rtl="0">
              <a:lnSpc>
                <a:spcPct val="150000"/>
              </a:lnSpc>
              <a:spcBef>
                <a:spcPts val="375"/>
              </a:spcBef>
              <a:spcAft>
                <a:spcPts val="0"/>
              </a:spcAft>
              <a:buClr>
                <a:schemeClr val="dk1"/>
              </a:buClr>
              <a:buSzPts val="1800"/>
              <a:buChar char="○"/>
            </a:pPr>
            <a:r>
              <a:rPr lang="en"/>
              <a:t>create linkages between resources</a:t>
            </a:r>
            <a:endParaRPr/>
          </a:p>
          <a:p>
            <a:pPr marL="471487" lvl="1" indent="-214312" algn="just" rtl="0">
              <a:lnSpc>
                <a:spcPct val="150000"/>
              </a:lnSpc>
              <a:spcBef>
                <a:spcPts val="375"/>
              </a:spcBef>
              <a:spcAft>
                <a:spcPts val="0"/>
              </a:spcAft>
              <a:buClr>
                <a:schemeClr val="dk1"/>
              </a:buClr>
              <a:buSzPts val="1800"/>
              <a:buChar char="○"/>
            </a:pPr>
            <a:r>
              <a:rPr lang="en"/>
              <a:t>advocate for removal of financial barriers</a:t>
            </a:r>
            <a:endParaRPr i="1"/>
          </a:p>
          <a:p>
            <a:pPr marL="171450" lvl="0" indent="-38100" algn="l" rtl="0">
              <a:lnSpc>
                <a:spcPct val="90000"/>
              </a:lnSpc>
              <a:spcBef>
                <a:spcPts val="750"/>
              </a:spcBef>
              <a:spcAft>
                <a:spcPts val="1200"/>
              </a:spcAft>
              <a:buClr>
                <a:schemeClr val="dk1"/>
              </a:buClr>
              <a:buSzPts val="2100"/>
              <a:buNone/>
            </a:pPr>
            <a:endParaRPr/>
          </a:p>
        </p:txBody>
      </p:sp>
      <p:cxnSp>
        <p:nvCxnSpPr>
          <p:cNvPr id="153" name="Google Shape;153;p25"/>
          <p:cNvCxnSpPr/>
          <p:nvPr/>
        </p:nvCxnSpPr>
        <p:spPr>
          <a:xfrm>
            <a:off x="628650" y="996554"/>
            <a:ext cx="8515200" cy="0"/>
          </a:xfrm>
          <a:prstGeom prst="straightConnector1">
            <a:avLst/>
          </a:prstGeom>
          <a:noFill/>
          <a:ln w="50800" cap="flat" cmpd="sng">
            <a:solidFill>
              <a:srgbClr val="FFC000"/>
            </a:solidFill>
            <a:prstDash val="solid"/>
            <a:miter lim="800000"/>
            <a:headEnd type="none" w="sm" len="sm"/>
            <a:tailEnd type="none" w="sm" len="sm"/>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6"/>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 b="1"/>
              <a:t>Open Science</a:t>
            </a:r>
            <a:endParaRPr/>
          </a:p>
        </p:txBody>
      </p:sp>
      <p:sp>
        <p:nvSpPr>
          <p:cNvPr id="159" name="Google Shape;159;p26"/>
          <p:cNvSpPr txBox="1">
            <a:spLocks noGrp="1"/>
          </p:cNvSpPr>
          <p:nvPr>
            <p:ph type="body" idx="1"/>
          </p:nvPr>
        </p:nvSpPr>
        <p:spPr>
          <a:xfrm>
            <a:off x="628650" y="1369219"/>
            <a:ext cx="8062800" cy="3595200"/>
          </a:xfrm>
          <a:prstGeom prst="rect">
            <a:avLst/>
          </a:prstGeom>
          <a:noFill/>
          <a:ln>
            <a:noFill/>
          </a:ln>
        </p:spPr>
        <p:txBody>
          <a:bodyPr spcFirstLastPara="1" wrap="square" lIns="91425" tIns="45700" rIns="91425" bIns="45700" anchor="t" anchorCtr="0">
            <a:normAutofit fontScale="92500" lnSpcReduction="20000"/>
          </a:bodyPr>
          <a:lstStyle/>
          <a:p>
            <a:pPr marL="171450" lvl="0" indent="-181451" algn="l" rtl="0">
              <a:lnSpc>
                <a:spcPct val="150000"/>
              </a:lnSpc>
              <a:spcBef>
                <a:spcPts val="0"/>
              </a:spcBef>
              <a:spcAft>
                <a:spcPts val="0"/>
              </a:spcAft>
              <a:buClr>
                <a:schemeClr val="dk1"/>
              </a:buClr>
              <a:buSzPct val="116666"/>
              <a:buChar char="●"/>
            </a:pPr>
            <a:r>
              <a:rPr lang="en"/>
              <a:t>The movement to make scientific research, data and dissemination accessible to all levels of an inquiring society</a:t>
            </a:r>
            <a:endParaRPr/>
          </a:p>
          <a:p>
            <a:pPr marL="342900" lvl="1" indent="0" algn="l" rtl="0">
              <a:lnSpc>
                <a:spcPct val="150000"/>
              </a:lnSpc>
              <a:spcBef>
                <a:spcPts val="375"/>
              </a:spcBef>
              <a:spcAft>
                <a:spcPts val="0"/>
              </a:spcAft>
              <a:buClr>
                <a:schemeClr val="dk1"/>
              </a:buClr>
              <a:buSzPct val="128571"/>
              <a:buNone/>
            </a:pPr>
            <a:r>
              <a:rPr lang="en"/>
              <a:t>	https://www.fosteropenscience.eu/taxonomy/term/7]</a:t>
            </a:r>
            <a:endParaRPr/>
          </a:p>
          <a:p>
            <a:pPr marL="171450" lvl="0" indent="-181451" algn="l" rtl="0">
              <a:lnSpc>
                <a:spcPct val="150000"/>
              </a:lnSpc>
              <a:spcBef>
                <a:spcPts val="750"/>
              </a:spcBef>
              <a:spcAft>
                <a:spcPts val="0"/>
              </a:spcAft>
              <a:buClr>
                <a:schemeClr val="dk1"/>
              </a:buClr>
              <a:buSzPct val="116666"/>
              <a:buChar char="●"/>
            </a:pPr>
            <a:r>
              <a:rPr lang="en"/>
              <a:t>Scope: </a:t>
            </a:r>
            <a:endParaRPr/>
          </a:p>
          <a:p>
            <a:pPr marL="514350" lvl="1" indent="-180022" algn="l" rtl="0">
              <a:lnSpc>
                <a:spcPct val="150000"/>
              </a:lnSpc>
              <a:spcBef>
                <a:spcPts val="375"/>
              </a:spcBef>
              <a:spcAft>
                <a:spcPts val="0"/>
              </a:spcAft>
              <a:buClr>
                <a:schemeClr val="dk1"/>
              </a:buClr>
              <a:buSzPct val="128571"/>
              <a:buChar char="○"/>
            </a:pPr>
            <a:r>
              <a:rPr lang="en"/>
              <a:t>Transparency in experimental methodology, observation, and collection of data</a:t>
            </a:r>
            <a:endParaRPr/>
          </a:p>
          <a:p>
            <a:pPr marL="514350" lvl="1" indent="-180022" algn="l" rtl="0">
              <a:lnSpc>
                <a:spcPct val="150000"/>
              </a:lnSpc>
              <a:spcBef>
                <a:spcPts val="375"/>
              </a:spcBef>
              <a:spcAft>
                <a:spcPts val="0"/>
              </a:spcAft>
              <a:buClr>
                <a:schemeClr val="dk1"/>
              </a:buClr>
              <a:buSzPct val="128571"/>
              <a:buChar char="○"/>
            </a:pPr>
            <a:r>
              <a:rPr lang="en"/>
              <a:t>Public availability and reusability of scientific data </a:t>
            </a:r>
            <a:endParaRPr/>
          </a:p>
          <a:p>
            <a:pPr marL="514350" lvl="1" indent="-180022" algn="l" rtl="0">
              <a:lnSpc>
                <a:spcPct val="150000"/>
              </a:lnSpc>
              <a:spcBef>
                <a:spcPts val="375"/>
              </a:spcBef>
              <a:spcAft>
                <a:spcPts val="0"/>
              </a:spcAft>
              <a:buClr>
                <a:schemeClr val="dk1"/>
              </a:buClr>
              <a:buSzPct val="128571"/>
              <a:buChar char="○"/>
            </a:pPr>
            <a:r>
              <a:rPr lang="en"/>
              <a:t>Public accessibility and transparency of scientific communication </a:t>
            </a:r>
            <a:endParaRPr/>
          </a:p>
          <a:p>
            <a:pPr marL="514350" lvl="1" indent="-180022" algn="l" rtl="0">
              <a:lnSpc>
                <a:spcPct val="150000"/>
              </a:lnSpc>
              <a:spcBef>
                <a:spcPts val="375"/>
              </a:spcBef>
              <a:spcAft>
                <a:spcPts val="0"/>
              </a:spcAft>
              <a:buClr>
                <a:schemeClr val="dk1"/>
              </a:buClr>
              <a:buSzPct val="128571"/>
              <a:buChar char="○"/>
            </a:pPr>
            <a:r>
              <a:rPr lang="en"/>
              <a:t>Using web-based tools to facilitate scientific collaboration </a:t>
            </a:r>
            <a:endParaRPr/>
          </a:p>
          <a:p>
            <a:pPr marL="685800" lvl="2" indent="0" algn="l" rtl="0">
              <a:lnSpc>
                <a:spcPct val="150000"/>
              </a:lnSpc>
              <a:spcBef>
                <a:spcPts val="375"/>
              </a:spcBef>
              <a:spcAft>
                <a:spcPts val="1200"/>
              </a:spcAft>
              <a:buClr>
                <a:schemeClr val="dk1"/>
              </a:buClr>
              <a:buSzPct val="100000"/>
              <a:buNone/>
            </a:pPr>
            <a:r>
              <a:rPr lang="en" sz="1800"/>
              <a:t>http://www.openscience.org/blog/?p=269] </a:t>
            </a:r>
            <a:endParaRPr/>
          </a:p>
        </p:txBody>
      </p:sp>
      <p:cxnSp>
        <p:nvCxnSpPr>
          <p:cNvPr id="160" name="Google Shape;160;p26"/>
          <p:cNvCxnSpPr/>
          <p:nvPr/>
        </p:nvCxnSpPr>
        <p:spPr>
          <a:xfrm>
            <a:off x="628650" y="996554"/>
            <a:ext cx="8515200" cy="0"/>
          </a:xfrm>
          <a:prstGeom prst="straightConnector1">
            <a:avLst/>
          </a:prstGeom>
          <a:noFill/>
          <a:ln w="50800" cap="flat" cmpd="sng">
            <a:solidFill>
              <a:srgbClr val="FFC000"/>
            </a:solidFill>
            <a:prstDash val="solid"/>
            <a:miter lim="800000"/>
            <a:headEnd type="none" w="sm" len="sm"/>
            <a:tailEnd type="none" w="sm" len="sm"/>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7"/>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 b="1"/>
              <a:t>Free Speech ... Not Free Beer</a:t>
            </a:r>
            <a:endParaRPr/>
          </a:p>
        </p:txBody>
      </p:sp>
      <p:sp>
        <p:nvSpPr>
          <p:cNvPr id="166" name="Google Shape;166;p27"/>
          <p:cNvSpPr txBox="1">
            <a:spLocks noGrp="1"/>
          </p:cNvSpPr>
          <p:nvPr>
            <p:ph type="body" idx="1"/>
          </p:nvPr>
        </p:nvSpPr>
        <p:spPr>
          <a:xfrm>
            <a:off x="628650" y="1369218"/>
            <a:ext cx="3793200" cy="3697500"/>
          </a:xfrm>
          <a:prstGeom prst="rect">
            <a:avLst/>
          </a:prstGeom>
          <a:noFill/>
          <a:ln>
            <a:noFill/>
          </a:ln>
        </p:spPr>
        <p:txBody>
          <a:bodyPr spcFirstLastPara="1" wrap="square" lIns="91425" tIns="45700" rIns="91425" bIns="45700" anchor="t" anchorCtr="0">
            <a:normAutofit/>
          </a:bodyPr>
          <a:lstStyle/>
          <a:p>
            <a:pPr marL="171450" lvl="0" indent="-171450" algn="l" rtl="0">
              <a:lnSpc>
                <a:spcPct val="150000"/>
              </a:lnSpc>
              <a:spcBef>
                <a:spcPts val="0"/>
              </a:spcBef>
              <a:spcAft>
                <a:spcPts val="0"/>
              </a:spcAft>
              <a:buClr>
                <a:schemeClr val="dk1"/>
              </a:buClr>
              <a:buSzPts val="2100"/>
              <a:buChar char="●"/>
            </a:pPr>
            <a:r>
              <a:rPr lang="en" i="1"/>
              <a:t>Gratis </a:t>
            </a:r>
            <a:r>
              <a:rPr lang="en"/>
              <a:t>versus </a:t>
            </a:r>
            <a:r>
              <a:rPr lang="en" i="1"/>
              <a:t>Libre</a:t>
            </a:r>
            <a:endParaRPr/>
          </a:p>
          <a:p>
            <a:pPr marL="514350" lvl="1" indent="-171450" algn="l" rtl="0">
              <a:lnSpc>
                <a:spcPct val="150000"/>
              </a:lnSpc>
              <a:spcBef>
                <a:spcPts val="375"/>
              </a:spcBef>
              <a:spcAft>
                <a:spcPts val="0"/>
              </a:spcAft>
              <a:buClr>
                <a:schemeClr val="dk1"/>
              </a:buClr>
              <a:buSzPts val="1800"/>
              <a:buChar char="○"/>
            </a:pPr>
            <a:r>
              <a:rPr lang="en"/>
              <a:t>"</a:t>
            </a:r>
            <a:r>
              <a:rPr lang="en" b="1"/>
              <a:t>Free</a:t>
            </a:r>
            <a:r>
              <a:rPr lang="en"/>
              <a:t>" means there is no cost, where </a:t>
            </a:r>
            <a:r>
              <a:rPr lang="en" b="1"/>
              <a:t>libre</a:t>
            </a:r>
            <a:r>
              <a:rPr lang="en"/>
              <a:t> means "at liberty", referring to the freedom to modify source code. </a:t>
            </a:r>
            <a:r>
              <a:rPr lang="en" b="1"/>
              <a:t>Libre</a:t>
            </a:r>
            <a:r>
              <a:rPr lang="en"/>
              <a:t> doesn't mean </a:t>
            </a:r>
            <a:r>
              <a:rPr lang="en" b="1"/>
              <a:t>gratis</a:t>
            </a:r>
            <a:r>
              <a:rPr lang="en"/>
              <a:t>. </a:t>
            </a:r>
            <a:r>
              <a:rPr lang="en" b="1"/>
              <a:t>Libre</a:t>
            </a:r>
            <a:r>
              <a:rPr lang="en"/>
              <a:t> can mean available. </a:t>
            </a:r>
            <a:r>
              <a:rPr lang="en" b="1"/>
              <a:t>Libre</a:t>
            </a:r>
            <a:r>
              <a:rPr lang="en"/>
              <a:t> can mean without restriction</a:t>
            </a:r>
            <a:endParaRPr/>
          </a:p>
          <a:p>
            <a:pPr marL="171450" lvl="0" indent="-38100" algn="l" rtl="0">
              <a:lnSpc>
                <a:spcPct val="150000"/>
              </a:lnSpc>
              <a:spcBef>
                <a:spcPts val="750"/>
              </a:spcBef>
              <a:spcAft>
                <a:spcPts val="1200"/>
              </a:spcAft>
              <a:buClr>
                <a:schemeClr val="dk1"/>
              </a:buClr>
              <a:buSzPts val="2100"/>
              <a:buNone/>
            </a:pPr>
            <a:endParaRPr/>
          </a:p>
        </p:txBody>
      </p:sp>
      <p:cxnSp>
        <p:nvCxnSpPr>
          <p:cNvPr id="167" name="Google Shape;167;p27"/>
          <p:cNvCxnSpPr/>
          <p:nvPr/>
        </p:nvCxnSpPr>
        <p:spPr>
          <a:xfrm>
            <a:off x="628650" y="996554"/>
            <a:ext cx="8515200" cy="0"/>
          </a:xfrm>
          <a:prstGeom prst="straightConnector1">
            <a:avLst/>
          </a:prstGeom>
          <a:noFill/>
          <a:ln w="50800" cap="flat" cmpd="sng">
            <a:solidFill>
              <a:srgbClr val="FFC000"/>
            </a:solidFill>
            <a:prstDash val="solid"/>
            <a:miter lim="800000"/>
            <a:headEnd type="none" w="sm" len="sm"/>
            <a:tailEnd type="none" w="sm" len="sm"/>
          </a:ln>
        </p:spPr>
      </p:cxnSp>
      <p:pic>
        <p:nvPicPr>
          <p:cNvPr id="168" name="Google Shape;168;p27"/>
          <p:cNvPicPr preferRelativeResize="0"/>
          <p:nvPr/>
        </p:nvPicPr>
        <p:blipFill rotWithShape="1">
          <a:blip r:embed="rId3">
            <a:alphaModFix/>
          </a:blip>
          <a:srcRect/>
          <a:stretch/>
        </p:blipFill>
        <p:spPr>
          <a:xfrm>
            <a:off x="4421875" y="1617261"/>
            <a:ext cx="4595885" cy="258518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8"/>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 b="1"/>
              <a:t>As Open As Possible, As Closed As Necessary</a:t>
            </a:r>
            <a:endParaRPr/>
          </a:p>
        </p:txBody>
      </p:sp>
      <p:sp>
        <p:nvSpPr>
          <p:cNvPr id="174" name="Google Shape;174;p28"/>
          <p:cNvSpPr txBox="1">
            <a:spLocks noGrp="1"/>
          </p:cNvSpPr>
          <p:nvPr>
            <p:ph type="body" idx="1"/>
          </p:nvPr>
        </p:nvSpPr>
        <p:spPr>
          <a:xfrm>
            <a:off x="1027421" y="4821428"/>
            <a:ext cx="7089300" cy="319800"/>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1200"/>
              </a:spcAft>
              <a:buClr>
                <a:schemeClr val="dk1"/>
              </a:buClr>
              <a:buSzPct val="100000"/>
              <a:buNone/>
            </a:pPr>
            <a:r>
              <a:rPr lang="en" sz="1350" u="sng">
                <a:solidFill>
                  <a:schemeClr val="hlink"/>
                </a:solidFill>
                <a:hlinkClick r:id="rId3"/>
              </a:rPr>
              <a:t>https://www.timeshighereducation.com/blog/data-should-be-open-possible-and-closed-necessary</a:t>
            </a:r>
            <a:endParaRPr sz="1350"/>
          </a:p>
        </p:txBody>
      </p:sp>
      <p:pic>
        <p:nvPicPr>
          <p:cNvPr id="175" name="Google Shape;175;p28"/>
          <p:cNvPicPr preferRelativeResize="0"/>
          <p:nvPr/>
        </p:nvPicPr>
        <p:blipFill rotWithShape="1">
          <a:blip r:embed="rId4">
            <a:alphaModFix/>
          </a:blip>
          <a:srcRect/>
          <a:stretch/>
        </p:blipFill>
        <p:spPr>
          <a:xfrm>
            <a:off x="1890346" y="1177120"/>
            <a:ext cx="5363308" cy="3572656"/>
          </a:xfrm>
          <a:prstGeom prst="rect">
            <a:avLst/>
          </a:prstGeom>
          <a:noFill/>
          <a:ln>
            <a:noFill/>
          </a:ln>
        </p:spPr>
      </p:pic>
      <p:cxnSp>
        <p:nvCxnSpPr>
          <p:cNvPr id="176" name="Google Shape;176;p28"/>
          <p:cNvCxnSpPr/>
          <p:nvPr/>
        </p:nvCxnSpPr>
        <p:spPr>
          <a:xfrm>
            <a:off x="628650" y="996554"/>
            <a:ext cx="8515200" cy="0"/>
          </a:xfrm>
          <a:prstGeom prst="straightConnector1">
            <a:avLst/>
          </a:prstGeom>
          <a:noFill/>
          <a:ln w="50800" cap="flat" cmpd="sng">
            <a:solidFill>
              <a:srgbClr val="FFC000"/>
            </a:solidFill>
            <a:prstDash val="solid"/>
            <a:miter lim="800000"/>
            <a:headEnd type="none" w="sm" len="sm"/>
            <a:tailEnd type="none" w="sm" len="sm"/>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9"/>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 b="1"/>
              <a:t>Open Science: an Umbrella of Many Activities</a:t>
            </a:r>
            <a:endParaRPr/>
          </a:p>
        </p:txBody>
      </p:sp>
      <p:cxnSp>
        <p:nvCxnSpPr>
          <p:cNvPr id="183" name="Google Shape;183;p29"/>
          <p:cNvCxnSpPr/>
          <p:nvPr/>
        </p:nvCxnSpPr>
        <p:spPr>
          <a:xfrm>
            <a:off x="628650" y="996554"/>
            <a:ext cx="8515200" cy="0"/>
          </a:xfrm>
          <a:prstGeom prst="straightConnector1">
            <a:avLst/>
          </a:prstGeom>
          <a:noFill/>
          <a:ln w="50800" cap="flat" cmpd="sng">
            <a:solidFill>
              <a:srgbClr val="FFC000"/>
            </a:solidFill>
            <a:prstDash val="solid"/>
            <a:miter lim="800000"/>
            <a:headEnd type="none" w="sm" len="sm"/>
            <a:tailEnd type="none" w="sm" len="sm"/>
          </a:ln>
        </p:spPr>
      </p:cxnSp>
      <p:sp>
        <p:nvSpPr>
          <p:cNvPr id="184" name="Google Shape;184;p29"/>
          <p:cNvSpPr/>
          <p:nvPr/>
        </p:nvSpPr>
        <p:spPr>
          <a:xfrm>
            <a:off x="3613244" y="4827548"/>
            <a:ext cx="6817200" cy="253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05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https://www.fosteropenscience.eu/content/what-open-science-introduction</a:t>
            </a:r>
            <a:endParaRPr sz="1050" b="0" i="0" u="none" strike="noStrike" cap="none">
              <a:solidFill>
                <a:srgbClr val="000000"/>
              </a:solidFill>
              <a:latin typeface="Arial"/>
              <a:ea typeface="Arial"/>
              <a:cs typeface="Arial"/>
              <a:sym typeface="Arial"/>
            </a:endParaRPr>
          </a:p>
        </p:txBody>
      </p:sp>
      <p:pic>
        <p:nvPicPr>
          <p:cNvPr id="185" name="Google Shape;185;p29"/>
          <p:cNvPicPr preferRelativeResize="0"/>
          <p:nvPr/>
        </p:nvPicPr>
        <p:blipFill rotWithShape="1">
          <a:blip r:embed="rId4">
            <a:alphaModFix/>
          </a:blip>
          <a:srcRect/>
          <a:stretch/>
        </p:blipFill>
        <p:spPr>
          <a:xfrm>
            <a:off x="1613848" y="1250872"/>
            <a:ext cx="5916305" cy="341851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0"/>
          <p:cNvSpPr/>
          <p:nvPr/>
        </p:nvSpPr>
        <p:spPr>
          <a:xfrm rot="2736089">
            <a:off x="1573478" y="2750063"/>
            <a:ext cx="3031110" cy="126437"/>
          </a:xfrm>
          <a:prstGeom prst="rect">
            <a:avLst/>
          </a:prstGeom>
          <a:solidFill>
            <a:srgbClr val="045C83"/>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Calibri"/>
              <a:ea typeface="Calibri"/>
              <a:cs typeface="Calibri"/>
              <a:sym typeface="Calibri"/>
            </a:endParaRPr>
          </a:p>
        </p:txBody>
      </p:sp>
      <p:sp>
        <p:nvSpPr>
          <p:cNvPr id="191" name="Google Shape;191;p30"/>
          <p:cNvSpPr/>
          <p:nvPr/>
        </p:nvSpPr>
        <p:spPr>
          <a:xfrm rot="-2736075">
            <a:off x="3969745" y="2695526"/>
            <a:ext cx="2789690" cy="127286"/>
          </a:xfrm>
          <a:prstGeom prst="rect">
            <a:avLst/>
          </a:prstGeom>
          <a:solidFill>
            <a:srgbClr val="045C83"/>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Calibri"/>
              <a:ea typeface="Calibri"/>
              <a:cs typeface="Calibri"/>
              <a:sym typeface="Calibri"/>
            </a:endParaRPr>
          </a:p>
        </p:txBody>
      </p:sp>
      <p:sp>
        <p:nvSpPr>
          <p:cNvPr id="192" name="Google Shape;192;p30"/>
          <p:cNvSpPr/>
          <p:nvPr/>
        </p:nvSpPr>
        <p:spPr>
          <a:xfrm>
            <a:off x="3899695" y="3071242"/>
            <a:ext cx="684300" cy="134400"/>
          </a:xfrm>
          <a:prstGeom prst="rect">
            <a:avLst/>
          </a:prstGeom>
          <a:solidFill>
            <a:srgbClr val="045C83"/>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Calibri"/>
              <a:ea typeface="Calibri"/>
              <a:cs typeface="Calibri"/>
              <a:sym typeface="Calibri"/>
            </a:endParaRPr>
          </a:p>
        </p:txBody>
      </p:sp>
      <p:sp>
        <p:nvSpPr>
          <p:cNvPr id="193" name="Google Shape;193;p30"/>
          <p:cNvSpPr/>
          <p:nvPr/>
        </p:nvSpPr>
        <p:spPr>
          <a:xfrm>
            <a:off x="1588068" y="1316288"/>
            <a:ext cx="978000" cy="610500"/>
          </a:xfrm>
          <a:prstGeom prst="roundRect">
            <a:avLst>
              <a:gd name="adj" fmla="val 16667"/>
            </a:avLst>
          </a:prstGeom>
          <a:solidFill>
            <a:srgbClr val="CF6D00"/>
          </a:solidFill>
          <a:ln w="57150" cap="flat" cmpd="sng">
            <a:solidFill>
              <a:srgbClr val="045C83"/>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r>
              <a:rPr lang="en" sz="1050" b="0" i="0" u="none" strike="noStrike" cap="none">
                <a:solidFill>
                  <a:schemeClr val="lt1"/>
                </a:solidFill>
                <a:latin typeface="Calibri"/>
                <a:ea typeface="Calibri"/>
                <a:cs typeface="Calibri"/>
                <a:sym typeface="Calibri"/>
              </a:rPr>
              <a:t>Acquire</a:t>
            </a:r>
            <a:endParaRPr sz="1050" b="0" i="0" u="none" strike="noStrike" cap="none">
              <a:solidFill>
                <a:srgbClr val="000000"/>
              </a:solidFill>
              <a:latin typeface="Arial"/>
              <a:ea typeface="Arial"/>
              <a:cs typeface="Arial"/>
              <a:sym typeface="Arial"/>
            </a:endParaRPr>
          </a:p>
        </p:txBody>
      </p:sp>
      <p:sp>
        <p:nvSpPr>
          <p:cNvPr id="194" name="Google Shape;194;p30"/>
          <p:cNvSpPr/>
          <p:nvPr/>
        </p:nvSpPr>
        <p:spPr>
          <a:xfrm>
            <a:off x="2159417" y="2074230"/>
            <a:ext cx="978000" cy="610500"/>
          </a:xfrm>
          <a:prstGeom prst="roundRect">
            <a:avLst>
              <a:gd name="adj" fmla="val 16667"/>
            </a:avLst>
          </a:prstGeom>
          <a:solidFill>
            <a:srgbClr val="CF6D00"/>
          </a:solidFill>
          <a:ln w="57150" cap="flat" cmpd="sng">
            <a:solidFill>
              <a:srgbClr val="045C83"/>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r>
              <a:rPr lang="en" sz="1050" b="0" i="0" u="none" strike="noStrike" cap="none">
                <a:solidFill>
                  <a:schemeClr val="lt1"/>
                </a:solidFill>
                <a:latin typeface="Calibri"/>
                <a:ea typeface="Calibri"/>
                <a:cs typeface="Calibri"/>
                <a:sym typeface="Calibri"/>
              </a:rPr>
              <a:t>Clean</a:t>
            </a:r>
            <a:endParaRPr sz="1050" b="0" i="0" u="none" strike="noStrike" cap="none">
              <a:solidFill>
                <a:srgbClr val="000000"/>
              </a:solidFill>
              <a:latin typeface="Arial"/>
              <a:ea typeface="Arial"/>
              <a:cs typeface="Arial"/>
              <a:sym typeface="Arial"/>
            </a:endParaRPr>
          </a:p>
        </p:txBody>
      </p:sp>
      <p:sp>
        <p:nvSpPr>
          <p:cNvPr id="195" name="Google Shape;195;p30"/>
          <p:cNvSpPr/>
          <p:nvPr/>
        </p:nvSpPr>
        <p:spPr>
          <a:xfrm>
            <a:off x="2909753" y="2848007"/>
            <a:ext cx="978000" cy="610500"/>
          </a:xfrm>
          <a:prstGeom prst="roundRect">
            <a:avLst>
              <a:gd name="adj" fmla="val 16667"/>
            </a:avLst>
          </a:prstGeom>
          <a:solidFill>
            <a:srgbClr val="CF6D00"/>
          </a:solidFill>
          <a:ln w="57150" cap="flat" cmpd="sng">
            <a:solidFill>
              <a:srgbClr val="045C83"/>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r>
              <a:rPr lang="en" sz="1050" b="0" i="0" u="none" strike="noStrike" cap="none">
                <a:solidFill>
                  <a:schemeClr val="lt1"/>
                </a:solidFill>
                <a:latin typeface="Calibri"/>
                <a:ea typeface="Calibri"/>
                <a:cs typeface="Calibri"/>
                <a:sym typeface="Calibri"/>
              </a:rPr>
              <a:t>Explore</a:t>
            </a:r>
            <a:endParaRPr sz="1050" b="0" i="0" u="none" strike="noStrike" cap="none">
              <a:solidFill>
                <a:srgbClr val="000000"/>
              </a:solidFill>
              <a:latin typeface="Arial"/>
              <a:ea typeface="Arial"/>
              <a:cs typeface="Arial"/>
              <a:sym typeface="Arial"/>
            </a:endParaRPr>
          </a:p>
        </p:txBody>
      </p:sp>
      <p:sp>
        <p:nvSpPr>
          <p:cNvPr id="196" name="Google Shape;196;p30"/>
          <p:cNvSpPr/>
          <p:nvPr/>
        </p:nvSpPr>
        <p:spPr>
          <a:xfrm>
            <a:off x="4468423" y="2848007"/>
            <a:ext cx="978000" cy="610500"/>
          </a:xfrm>
          <a:prstGeom prst="roundRect">
            <a:avLst>
              <a:gd name="adj" fmla="val 16667"/>
            </a:avLst>
          </a:prstGeom>
          <a:solidFill>
            <a:srgbClr val="CF6D00"/>
          </a:solidFill>
          <a:ln w="57150" cap="flat" cmpd="sng">
            <a:solidFill>
              <a:srgbClr val="045C83"/>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r>
              <a:rPr lang="en" sz="1050" b="0" i="0" u="none" strike="noStrike" cap="none">
                <a:solidFill>
                  <a:schemeClr val="lt1"/>
                </a:solidFill>
                <a:latin typeface="Calibri"/>
                <a:ea typeface="Calibri"/>
                <a:cs typeface="Calibri"/>
                <a:sym typeface="Calibri"/>
              </a:rPr>
              <a:t>Model</a:t>
            </a:r>
            <a:endParaRPr sz="1050" b="0" i="0" u="none" strike="noStrike" cap="none">
              <a:solidFill>
                <a:srgbClr val="000000"/>
              </a:solidFill>
              <a:latin typeface="Arial"/>
              <a:ea typeface="Arial"/>
              <a:cs typeface="Arial"/>
              <a:sym typeface="Arial"/>
            </a:endParaRPr>
          </a:p>
        </p:txBody>
      </p:sp>
      <p:sp>
        <p:nvSpPr>
          <p:cNvPr id="197" name="Google Shape;197;p30"/>
          <p:cNvSpPr/>
          <p:nvPr/>
        </p:nvSpPr>
        <p:spPr>
          <a:xfrm>
            <a:off x="5219770" y="2082148"/>
            <a:ext cx="978000" cy="610500"/>
          </a:xfrm>
          <a:prstGeom prst="roundRect">
            <a:avLst>
              <a:gd name="adj" fmla="val 16667"/>
            </a:avLst>
          </a:prstGeom>
          <a:solidFill>
            <a:srgbClr val="CF6D00"/>
          </a:solidFill>
          <a:ln w="57150" cap="flat" cmpd="sng">
            <a:solidFill>
              <a:srgbClr val="045C83"/>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r>
              <a:rPr lang="en" sz="1050" b="0" i="0" u="none" strike="noStrike" cap="none">
                <a:solidFill>
                  <a:schemeClr val="lt1"/>
                </a:solidFill>
                <a:latin typeface="Calibri"/>
                <a:ea typeface="Calibri"/>
                <a:cs typeface="Calibri"/>
                <a:sym typeface="Calibri"/>
              </a:rPr>
              <a:t>Validate</a:t>
            </a:r>
            <a:endParaRPr sz="1050" b="0" i="0" u="none" strike="noStrike" cap="none">
              <a:solidFill>
                <a:srgbClr val="000000"/>
              </a:solidFill>
              <a:latin typeface="Arial"/>
              <a:ea typeface="Arial"/>
              <a:cs typeface="Arial"/>
              <a:sym typeface="Arial"/>
            </a:endParaRPr>
          </a:p>
        </p:txBody>
      </p:sp>
      <p:sp>
        <p:nvSpPr>
          <p:cNvPr id="198" name="Google Shape;198;p30"/>
          <p:cNvSpPr/>
          <p:nvPr/>
        </p:nvSpPr>
        <p:spPr>
          <a:xfrm>
            <a:off x="5869193" y="1316288"/>
            <a:ext cx="978000" cy="610500"/>
          </a:xfrm>
          <a:prstGeom prst="roundRect">
            <a:avLst>
              <a:gd name="adj" fmla="val 16667"/>
            </a:avLst>
          </a:prstGeom>
          <a:solidFill>
            <a:srgbClr val="CF6D00"/>
          </a:solidFill>
          <a:ln w="57150" cap="flat" cmpd="sng">
            <a:solidFill>
              <a:srgbClr val="045C83"/>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r>
              <a:rPr lang="en" sz="1050" b="0" i="0" u="none" strike="noStrike" cap="none">
                <a:solidFill>
                  <a:schemeClr val="lt1"/>
                </a:solidFill>
                <a:latin typeface="Calibri"/>
                <a:ea typeface="Calibri"/>
                <a:cs typeface="Calibri"/>
                <a:sym typeface="Calibri"/>
              </a:rPr>
              <a:t>Present</a:t>
            </a:r>
            <a:endParaRPr sz="1050" b="0" i="0" u="none" strike="noStrike" cap="none">
              <a:solidFill>
                <a:srgbClr val="000000"/>
              </a:solidFill>
              <a:latin typeface="Arial"/>
              <a:ea typeface="Arial"/>
              <a:cs typeface="Arial"/>
              <a:sym typeface="Arial"/>
            </a:endParaRPr>
          </a:p>
        </p:txBody>
      </p:sp>
      <p:sp>
        <p:nvSpPr>
          <p:cNvPr id="199" name="Google Shape;199;p30"/>
          <p:cNvSpPr/>
          <p:nvPr/>
        </p:nvSpPr>
        <p:spPr>
          <a:xfrm>
            <a:off x="3709070" y="3621785"/>
            <a:ext cx="978000" cy="610500"/>
          </a:xfrm>
          <a:prstGeom prst="roundRect">
            <a:avLst>
              <a:gd name="adj" fmla="val 16667"/>
            </a:avLst>
          </a:prstGeom>
          <a:solidFill>
            <a:srgbClr val="CF6D00"/>
          </a:solidFill>
          <a:ln w="57150" cap="flat" cmpd="sng">
            <a:solidFill>
              <a:srgbClr val="045C83"/>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r>
              <a:rPr lang="en" sz="1050" b="0" i="0" u="none" strike="noStrike" cap="none">
                <a:solidFill>
                  <a:schemeClr val="lt1"/>
                </a:solidFill>
                <a:latin typeface="Calibri"/>
                <a:ea typeface="Calibri"/>
                <a:cs typeface="Calibri"/>
                <a:sym typeface="Calibri"/>
              </a:rPr>
              <a:t>Preprocess</a:t>
            </a:r>
            <a:endParaRPr sz="1050" b="0" i="0" u="none" strike="noStrike" cap="none">
              <a:solidFill>
                <a:srgbClr val="000000"/>
              </a:solidFill>
              <a:latin typeface="Arial"/>
              <a:ea typeface="Arial"/>
              <a:cs typeface="Arial"/>
              <a:sym typeface="Arial"/>
            </a:endParaRPr>
          </a:p>
        </p:txBody>
      </p:sp>
      <p:sp>
        <p:nvSpPr>
          <p:cNvPr id="200" name="Google Shape;200;p30"/>
          <p:cNvSpPr/>
          <p:nvPr/>
        </p:nvSpPr>
        <p:spPr>
          <a:xfrm rot="-2700000">
            <a:off x="3224577" y="3601490"/>
            <a:ext cx="348321" cy="578696"/>
          </a:xfrm>
          <a:prstGeom prst="curvedRightArrow">
            <a:avLst>
              <a:gd name="adj1" fmla="val 25000"/>
              <a:gd name="adj2" fmla="val 50000"/>
              <a:gd name="adj3" fmla="val 25000"/>
            </a:avLst>
          </a:prstGeom>
          <a:solidFill>
            <a:srgbClr val="FFDF6E"/>
          </a:solidFill>
          <a:ln w="25400" cap="flat" cmpd="sng">
            <a:solidFill>
              <a:srgbClr val="045C83"/>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endParaRPr sz="1050" b="0" i="0" u="none" strike="noStrike" cap="none">
              <a:solidFill>
                <a:schemeClr val="dk1"/>
              </a:solidFill>
              <a:latin typeface="Calibri"/>
              <a:ea typeface="Calibri"/>
              <a:cs typeface="Calibri"/>
              <a:sym typeface="Calibri"/>
            </a:endParaRPr>
          </a:p>
        </p:txBody>
      </p:sp>
      <p:sp>
        <p:nvSpPr>
          <p:cNvPr id="201" name="Google Shape;201;p30"/>
          <p:cNvSpPr/>
          <p:nvPr/>
        </p:nvSpPr>
        <p:spPr>
          <a:xfrm rot="-8100000">
            <a:off x="4875664" y="3546218"/>
            <a:ext cx="348321" cy="578696"/>
          </a:xfrm>
          <a:prstGeom prst="curvedRightArrow">
            <a:avLst>
              <a:gd name="adj1" fmla="val 25000"/>
              <a:gd name="adj2" fmla="val 50000"/>
              <a:gd name="adj3" fmla="val 25000"/>
            </a:avLst>
          </a:prstGeom>
          <a:solidFill>
            <a:srgbClr val="FFDF6E"/>
          </a:solidFill>
          <a:ln w="25400" cap="flat" cmpd="sng">
            <a:solidFill>
              <a:srgbClr val="045C83"/>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endParaRPr sz="1050" b="0" i="0" u="none" strike="noStrike" cap="none">
              <a:solidFill>
                <a:schemeClr val="dk1"/>
              </a:solidFill>
              <a:latin typeface="Calibri"/>
              <a:ea typeface="Calibri"/>
              <a:cs typeface="Calibri"/>
              <a:sym typeface="Calibri"/>
            </a:endParaRPr>
          </a:p>
        </p:txBody>
      </p:sp>
      <p:sp>
        <p:nvSpPr>
          <p:cNvPr id="202" name="Google Shape;202;p30"/>
          <p:cNvSpPr/>
          <p:nvPr/>
        </p:nvSpPr>
        <p:spPr>
          <a:xfrm rot="5400000">
            <a:off x="3952545" y="2150049"/>
            <a:ext cx="348300" cy="949200"/>
          </a:xfrm>
          <a:prstGeom prst="curvedRightArrow">
            <a:avLst>
              <a:gd name="adj1" fmla="val 25000"/>
              <a:gd name="adj2" fmla="val 50000"/>
              <a:gd name="adj3" fmla="val 25000"/>
            </a:avLst>
          </a:prstGeom>
          <a:solidFill>
            <a:srgbClr val="FFDF6E"/>
          </a:solidFill>
          <a:ln w="25400" cap="flat" cmpd="sng">
            <a:solidFill>
              <a:srgbClr val="045C83"/>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endParaRPr sz="1050" b="0" i="0" u="none" strike="noStrike" cap="none">
              <a:solidFill>
                <a:schemeClr val="dk1"/>
              </a:solidFill>
              <a:latin typeface="Calibri"/>
              <a:ea typeface="Calibri"/>
              <a:cs typeface="Calibri"/>
              <a:sym typeface="Calibri"/>
            </a:endParaRPr>
          </a:p>
        </p:txBody>
      </p:sp>
      <p:sp>
        <p:nvSpPr>
          <p:cNvPr id="203" name="Google Shape;203;p30"/>
          <p:cNvSpPr/>
          <p:nvPr/>
        </p:nvSpPr>
        <p:spPr>
          <a:xfrm rot="-1618878">
            <a:off x="3046838" y="980009"/>
            <a:ext cx="258541" cy="1589088"/>
          </a:xfrm>
          <a:prstGeom prst="rightBrace">
            <a:avLst>
              <a:gd name="adj1" fmla="val 61862"/>
              <a:gd name="adj2" fmla="val 50000"/>
            </a:avLst>
          </a:prstGeom>
          <a:noFill/>
          <a:ln w="9525" cap="flat" cmpd="sng">
            <a:solidFill>
              <a:schemeClr val="dk2"/>
            </a:solidFill>
            <a:prstDash val="solid"/>
            <a:round/>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04" name="Google Shape;204;p30"/>
          <p:cNvSpPr/>
          <p:nvPr/>
        </p:nvSpPr>
        <p:spPr>
          <a:xfrm>
            <a:off x="3365194" y="1360719"/>
            <a:ext cx="978000" cy="610500"/>
          </a:xfrm>
          <a:prstGeom prst="roundRect">
            <a:avLst>
              <a:gd name="adj" fmla="val 16667"/>
            </a:avLst>
          </a:prstGeom>
          <a:noFill/>
          <a:ln w="57150" cap="flat" cmpd="sng">
            <a:solidFill>
              <a:srgbClr val="045C83"/>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r>
              <a:rPr lang="en" sz="1050" b="0" i="0" u="none" strike="noStrike" cap="none">
                <a:solidFill>
                  <a:srgbClr val="045C83"/>
                </a:solidFill>
                <a:latin typeface="Calibri"/>
                <a:ea typeface="Calibri"/>
                <a:cs typeface="Calibri"/>
                <a:sym typeface="Calibri"/>
              </a:rPr>
              <a:t>Open Data</a:t>
            </a:r>
            <a:endParaRPr sz="1050" b="0" i="0" u="none" strike="noStrike" cap="none">
              <a:solidFill>
                <a:srgbClr val="045C83"/>
              </a:solidFill>
              <a:latin typeface="Arial"/>
              <a:ea typeface="Arial"/>
              <a:cs typeface="Arial"/>
              <a:sym typeface="Arial"/>
            </a:endParaRPr>
          </a:p>
        </p:txBody>
      </p:sp>
      <p:sp>
        <p:nvSpPr>
          <p:cNvPr id="205" name="Google Shape;205;p30"/>
          <p:cNvSpPr/>
          <p:nvPr/>
        </p:nvSpPr>
        <p:spPr>
          <a:xfrm rot="5400000">
            <a:off x="4079381" y="2358729"/>
            <a:ext cx="237600" cy="3925200"/>
          </a:xfrm>
          <a:prstGeom prst="rightBrace">
            <a:avLst>
              <a:gd name="adj1" fmla="val 63963"/>
              <a:gd name="adj2" fmla="val 49262"/>
            </a:avLst>
          </a:prstGeom>
          <a:noFill/>
          <a:ln w="9525" cap="flat" cmpd="sng">
            <a:solidFill>
              <a:schemeClr val="dk2"/>
            </a:solidFill>
            <a:prstDash val="solid"/>
            <a:round/>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06" name="Google Shape;206;p30"/>
          <p:cNvSpPr/>
          <p:nvPr/>
        </p:nvSpPr>
        <p:spPr>
          <a:xfrm>
            <a:off x="3709078" y="4479332"/>
            <a:ext cx="978000" cy="610500"/>
          </a:xfrm>
          <a:prstGeom prst="roundRect">
            <a:avLst>
              <a:gd name="adj" fmla="val 16667"/>
            </a:avLst>
          </a:prstGeom>
          <a:noFill/>
          <a:ln w="57150" cap="flat" cmpd="sng">
            <a:solidFill>
              <a:srgbClr val="045C83"/>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r>
              <a:rPr lang="en" sz="1050" b="0" i="0" u="none" strike="noStrike" cap="none">
                <a:solidFill>
                  <a:srgbClr val="045C83"/>
                </a:solidFill>
                <a:latin typeface="Calibri"/>
                <a:ea typeface="Calibri"/>
                <a:cs typeface="Calibri"/>
                <a:sym typeface="Calibri"/>
              </a:rPr>
              <a:t>Open Source</a:t>
            </a:r>
            <a:endParaRPr sz="1050" b="0" i="0" u="none" strike="noStrike" cap="none">
              <a:solidFill>
                <a:srgbClr val="045C83"/>
              </a:solidFill>
              <a:latin typeface="Arial"/>
              <a:ea typeface="Arial"/>
              <a:cs typeface="Arial"/>
              <a:sym typeface="Arial"/>
            </a:endParaRPr>
          </a:p>
        </p:txBody>
      </p:sp>
      <p:sp>
        <p:nvSpPr>
          <p:cNvPr id="207" name="Google Shape;207;p30"/>
          <p:cNvSpPr/>
          <p:nvPr/>
        </p:nvSpPr>
        <p:spPr>
          <a:xfrm rot="-8881225">
            <a:off x="5655007" y="999481"/>
            <a:ext cx="211851" cy="848391"/>
          </a:xfrm>
          <a:prstGeom prst="rightBrace">
            <a:avLst>
              <a:gd name="adj1" fmla="val 61862"/>
              <a:gd name="adj2" fmla="val 50000"/>
            </a:avLst>
          </a:prstGeom>
          <a:noFill/>
          <a:ln w="9525" cap="flat" cmpd="sng">
            <a:solidFill>
              <a:schemeClr val="dk2"/>
            </a:solidFill>
            <a:prstDash val="solid"/>
            <a:round/>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08" name="Google Shape;208;p30"/>
          <p:cNvSpPr/>
          <p:nvPr/>
        </p:nvSpPr>
        <p:spPr>
          <a:xfrm>
            <a:off x="4636163" y="868044"/>
            <a:ext cx="978000" cy="610500"/>
          </a:xfrm>
          <a:prstGeom prst="roundRect">
            <a:avLst>
              <a:gd name="adj" fmla="val 16667"/>
            </a:avLst>
          </a:prstGeom>
          <a:noFill/>
          <a:ln w="57150" cap="flat" cmpd="sng">
            <a:solidFill>
              <a:srgbClr val="045C83"/>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r>
              <a:rPr lang="en" sz="1050" b="0" i="0" u="none" strike="noStrike" cap="none">
                <a:solidFill>
                  <a:srgbClr val="045C83"/>
                </a:solidFill>
                <a:latin typeface="Calibri"/>
                <a:ea typeface="Calibri"/>
                <a:cs typeface="Calibri"/>
                <a:sym typeface="Calibri"/>
              </a:rPr>
              <a:t>Open Access</a:t>
            </a:r>
            <a:endParaRPr sz="1050" b="0" i="0" u="none" strike="noStrike" cap="none">
              <a:solidFill>
                <a:srgbClr val="045C83"/>
              </a:solidFill>
              <a:latin typeface="Arial"/>
              <a:ea typeface="Arial"/>
              <a:cs typeface="Arial"/>
              <a:sym typeface="Arial"/>
            </a:endParaRPr>
          </a:p>
        </p:txBody>
      </p:sp>
      <p:sp>
        <p:nvSpPr>
          <p:cNvPr id="209" name="Google Shape;209;p30"/>
          <p:cNvSpPr/>
          <p:nvPr/>
        </p:nvSpPr>
        <p:spPr>
          <a:xfrm>
            <a:off x="6907436" y="961449"/>
            <a:ext cx="237600" cy="3925200"/>
          </a:xfrm>
          <a:prstGeom prst="rightBrace">
            <a:avLst>
              <a:gd name="adj1" fmla="val 63963"/>
              <a:gd name="adj2" fmla="val 49262"/>
            </a:avLst>
          </a:prstGeom>
          <a:noFill/>
          <a:ln w="9525" cap="flat" cmpd="sng">
            <a:solidFill>
              <a:schemeClr val="dk2"/>
            </a:solidFill>
            <a:prstDash val="solid"/>
            <a:round/>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10" name="Google Shape;210;p30"/>
          <p:cNvSpPr/>
          <p:nvPr/>
        </p:nvSpPr>
        <p:spPr>
          <a:xfrm rot="-5400000">
            <a:off x="7000489" y="2618903"/>
            <a:ext cx="978000" cy="610500"/>
          </a:xfrm>
          <a:prstGeom prst="roundRect">
            <a:avLst>
              <a:gd name="adj" fmla="val 16667"/>
            </a:avLst>
          </a:prstGeom>
          <a:noFill/>
          <a:ln w="57150" cap="flat" cmpd="sng">
            <a:solidFill>
              <a:srgbClr val="045C83"/>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r>
              <a:rPr lang="en" sz="1050" b="0" i="0" u="none" strike="noStrike" cap="none">
                <a:solidFill>
                  <a:srgbClr val="045C83"/>
                </a:solidFill>
                <a:latin typeface="Calibri"/>
                <a:ea typeface="Calibri"/>
                <a:cs typeface="Calibri"/>
                <a:sym typeface="Calibri"/>
              </a:rPr>
              <a:t>Open Materials</a:t>
            </a:r>
            <a:endParaRPr sz="1050" b="0" i="0" u="none" strike="noStrike" cap="none">
              <a:solidFill>
                <a:srgbClr val="045C83"/>
              </a:solidFill>
              <a:latin typeface="Arial"/>
              <a:ea typeface="Arial"/>
              <a:cs typeface="Arial"/>
              <a:sym typeface="Arial"/>
            </a:endParaRPr>
          </a:p>
        </p:txBody>
      </p:sp>
      <p:sp>
        <p:nvSpPr>
          <p:cNvPr id="211" name="Google Shape;211;p30"/>
          <p:cNvSpPr txBox="1"/>
          <p:nvPr/>
        </p:nvSpPr>
        <p:spPr>
          <a:xfrm>
            <a:off x="7021205" y="4667353"/>
            <a:ext cx="1896600" cy="57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050" b="0" i="0" u="none" strike="noStrike" cap="none">
                <a:solidFill>
                  <a:srgbClr val="000000"/>
                </a:solidFill>
                <a:latin typeface="Arial"/>
                <a:ea typeface="Arial"/>
                <a:cs typeface="Arial"/>
                <a:sym typeface="Arial"/>
              </a:rPr>
              <a:t>Heidi Seibold</a:t>
            </a:r>
            <a:endParaRPr sz="105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 sz="1050" b="0" i="0" u="sng" strike="noStrike" cap="none">
                <a:solidFill>
                  <a:srgbClr val="045C83"/>
                </a:solidFill>
                <a:latin typeface="Arial"/>
                <a:ea typeface="Arial"/>
                <a:cs typeface="Arial"/>
                <a:sym typeface="Arial"/>
                <a:hlinkClick r:id="rId3">
                  <a:extLst>
                    <a:ext uri="{A12FA001-AC4F-418D-AE19-62706E023703}">
                      <ahyp:hlinkClr xmlns:ahyp="http://schemas.microsoft.com/office/drawing/2018/hyperlinkcolor" val="tx"/>
                    </a:ext>
                  </a:extLst>
                </a:hlinkClick>
              </a:rPr>
              <a:t>tinyurl.com/opendatascience</a:t>
            </a:r>
            <a:endParaRPr sz="105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12" name="Google Shape;212;p30"/>
          <p:cNvSpPr txBox="1"/>
          <p:nvPr/>
        </p:nvSpPr>
        <p:spPr>
          <a:xfrm>
            <a:off x="628650" y="38419"/>
            <a:ext cx="8585100" cy="994200"/>
          </a:xfrm>
          <a:prstGeom prst="rect">
            <a:avLst/>
          </a:prstGeom>
          <a:noFill/>
          <a:ln>
            <a:noFill/>
          </a:ln>
        </p:spPr>
        <p:txBody>
          <a:bodyPr spcFirstLastPara="1" wrap="square" lIns="68575" tIns="34275" rIns="68575" bIns="34275" anchor="ctr" anchorCtr="0">
            <a:normAutofit/>
          </a:bodyPr>
          <a:lstStyle/>
          <a:p>
            <a:pPr marL="0" marR="0" lvl="0" indent="0" algn="l" rtl="0">
              <a:lnSpc>
                <a:spcPct val="90000"/>
              </a:lnSpc>
              <a:spcBef>
                <a:spcPts val="0"/>
              </a:spcBef>
              <a:spcAft>
                <a:spcPts val="0"/>
              </a:spcAft>
              <a:buClr>
                <a:srgbClr val="000000"/>
              </a:buClr>
              <a:buSzPts val="3300"/>
              <a:buFont typeface="Arial"/>
              <a:buNone/>
            </a:pPr>
            <a:r>
              <a:rPr lang="en" sz="3300" b="1" i="0" u="none" strike="noStrike" cap="none">
                <a:solidFill>
                  <a:schemeClr val="dk1"/>
                </a:solidFill>
                <a:latin typeface="Calibri"/>
                <a:ea typeface="Calibri"/>
                <a:cs typeface="Calibri"/>
                <a:sym typeface="Calibri"/>
              </a:rPr>
              <a:t>Open Science Throughout The Research Lifecycle</a:t>
            </a:r>
            <a:endParaRPr/>
          </a:p>
        </p:txBody>
      </p:sp>
      <p:cxnSp>
        <p:nvCxnSpPr>
          <p:cNvPr id="213" name="Google Shape;213;p30"/>
          <p:cNvCxnSpPr/>
          <p:nvPr/>
        </p:nvCxnSpPr>
        <p:spPr>
          <a:xfrm>
            <a:off x="628650" y="761128"/>
            <a:ext cx="8515200" cy="0"/>
          </a:xfrm>
          <a:prstGeom prst="straightConnector1">
            <a:avLst/>
          </a:prstGeom>
          <a:noFill/>
          <a:ln w="50800" cap="flat" cmpd="sng">
            <a:solidFill>
              <a:srgbClr val="FFC000"/>
            </a:solidFill>
            <a:prstDash val="solid"/>
            <a:miter lim="800000"/>
            <a:headEnd type="none" w="sm" len="sm"/>
            <a:tailEnd type="none" w="sm" len="sm"/>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1"/>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 b="1"/>
              <a:t>A Way of Thinking And Doing</a:t>
            </a:r>
            <a:endParaRPr/>
          </a:p>
        </p:txBody>
      </p:sp>
      <p:sp>
        <p:nvSpPr>
          <p:cNvPr id="219" name="Google Shape;219;p31"/>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rmAutofit/>
          </a:bodyPr>
          <a:lstStyle/>
          <a:p>
            <a:pPr marL="171450" lvl="0" indent="-171450" algn="l" rtl="0">
              <a:lnSpc>
                <a:spcPct val="90000"/>
              </a:lnSpc>
              <a:spcBef>
                <a:spcPts val="0"/>
              </a:spcBef>
              <a:spcAft>
                <a:spcPts val="0"/>
              </a:spcAft>
              <a:buClr>
                <a:schemeClr val="dk1"/>
              </a:buClr>
              <a:buSzPts val="2100"/>
              <a:buChar char="●"/>
            </a:pPr>
            <a:r>
              <a:rPr lang="en"/>
              <a:t>An ideology as well as a set of practical actions</a:t>
            </a:r>
            <a:endParaRPr/>
          </a:p>
          <a:p>
            <a:pPr marL="171450" lvl="0" indent="-171450" algn="l" rtl="0">
              <a:lnSpc>
                <a:spcPct val="90000"/>
              </a:lnSpc>
              <a:spcBef>
                <a:spcPts val="750"/>
              </a:spcBef>
              <a:spcAft>
                <a:spcPts val="0"/>
              </a:spcAft>
              <a:buClr>
                <a:schemeClr val="dk1"/>
              </a:buClr>
              <a:buSzPts val="2100"/>
              <a:buChar char="●"/>
            </a:pPr>
            <a:r>
              <a:rPr lang="en"/>
              <a:t>Changing the way we think about responsible research</a:t>
            </a:r>
            <a:endParaRPr/>
          </a:p>
          <a:p>
            <a:pPr marL="171450" lvl="0" indent="-171450" algn="l" rtl="0">
              <a:lnSpc>
                <a:spcPct val="90000"/>
              </a:lnSpc>
              <a:spcBef>
                <a:spcPts val="750"/>
              </a:spcBef>
              <a:spcAft>
                <a:spcPts val="0"/>
              </a:spcAft>
              <a:buClr>
                <a:schemeClr val="dk1"/>
              </a:buClr>
              <a:buSzPts val="2100"/>
              <a:buChar char="●"/>
            </a:pPr>
            <a:r>
              <a:rPr lang="en"/>
              <a:t>Requires buy-in and commitment</a:t>
            </a:r>
            <a:endParaRPr/>
          </a:p>
          <a:p>
            <a:pPr marL="171450" lvl="0" indent="-38100" algn="l" rtl="0">
              <a:lnSpc>
                <a:spcPct val="90000"/>
              </a:lnSpc>
              <a:spcBef>
                <a:spcPts val="750"/>
              </a:spcBef>
              <a:spcAft>
                <a:spcPts val="1200"/>
              </a:spcAft>
              <a:buClr>
                <a:schemeClr val="dk1"/>
              </a:buClr>
              <a:buSzPts val="2100"/>
              <a:buNone/>
            </a:pPr>
            <a:endParaRPr/>
          </a:p>
        </p:txBody>
      </p:sp>
      <p:cxnSp>
        <p:nvCxnSpPr>
          <p:cNvPr id="220" name="Google Shape;220;p31"/>
          <p:cNvCxnSpPr/>
          <p:nvPr/>
        </p:nvCxnSpPr>
        <p:spPr>
          <a:xfrm>
            <a:off x="628650" y="996554"/>
            <a:ext cx="8515200" cy="0"/>
          </a:xfrm>
          <a:prstGeom prst="straightConnector1">
            <a:avLst/>
          </a:prstGeom>
          <a:noFill/>
          <a:ln w="50800" cap="flat" cmpd="sng">
            <a:solidFill>
              <a:srgbClr val="FFC000"/>
            </a:solidFill>
            <a:prstDash val="solid"/>
            <a:miter lim="800000"/>
            <a:headEnd type="none" w="sm" len="sm"/>
            <a:tailEnd type="none" w="sm" len="sm"/>
          </a:ln>
        </p:spPr>
      </p:cxnSp>
      <p:pic>
        <p:nvPicPr>
          <p:cNvPr id="221" name="Google Shape;221;p31"/>
          <p:cNvPicPr preferRelativeResize="0"/>
          <p:nvPr/>
        </p:nvPicPr>
        <p:blipFill rotWithShape="1">
          <a:blip r:embed="rId3">
            <a:alphaModFix/>
          </a:blip>
          <a:srcRect/>
          <a:stretch/>
        </p:blipFill>
        <p:spPr>
          <a:xfrm>
            <a:off x="6926016" y="1899472"/>
            <a:ext cx="2217984" cy="219355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2"/>
          <p:cNvSpPr txBox="1">
            <a:spLocks noGrp="1"/>
          </p:cNvSpPr>
          <p:nvPr>
            <p:ph type="title"/>
          </p:nvPr>
        </p:nvSpPr>
        <p:spPr>
          <a:xfrm>
            <a:off x="428625" y="396239"/>
            <a:ext cx="7715400" cy="600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 sz="3200" b="1"/>
              <a:t>Open Science as … a Set of Practices</a:t>
            </a:r>
            <a:endParaRPr/>
          </a:p>
        </p:txBody>
      </p:sp>
      <p:cxnSp>
        <p:nvCxnSpPr>
          <p:cNvPr id="227" name="Google Shape;227;p32"/>
          <p:cNvCxnSpPr/>
          <p:nvPr/>
        </p:nvCxnSpPr>
        <p:spPr>
          <a:xfrm>
            <a:off x="428625" y="996554"/>
            <a:ext cx="8715300" cy="0"/>
          </a:xfrm>
          <a:prstGeom prst="straightConnector1">
            <a:avLst/>
          </a:prstGeom>
          <a:noFill/>
          <a:ln w="50800" cap="flat" cmpd="sng">
            <a:solidFill>
              <a:srgbClr val="FFC000"/>
            </a:solidFill>
            <a:prstDash val="solid"/>
            <a:miter lim="800000"/>
            <a:headEnd type="none" w="sm" len="sm"/>
            <a:tailEnd type="none" w="sm" len="sm"/>
          </a:ln>
        </p:spPr>
      </p:cxnSp>
      <p:sp>
        <p:nvSpPr>
          <p:cNvPr id="228" name="Google Shape;228;p32"/>
          <p:cNvSpPr txBox="1"/>
          <p:nvPr/>
        </p:nvSpPr>
        <p:spPr>
          <a:xfrm>
            <a:off x="428624" y="1393371"/>
            <a:ext cx="8403600" cy="3175500"/>
          </a:xfrm>
          <a:prstGeom prst="rect">
            <a:avLst/>
          </a:prstGeom>
          <a:noFill/>
          <a:ln>
            <a:noFill/>
          </a:ln>
        </p:spPr>
        <p:txBody>
          <a:bodyPr spcFirstLastPara="1" wrap="square" lIns="91425" tIns="45700" rIns="91425" bIns="45700" anchor="t" anchorCtr="0">
            <a:normAutofit fontScale="92500" lnSpcReduction="20000"/>
          </a:bodyPr>
          <a:lstStyle/>
          <a:p>
            <a:pPr marL="171450" marR="0" lvl="0" indent="-161925" algn="l" rtl="0">
              <a:lnSpc>
                <a:spcPct val="150000"/>
              </a:lnSpc>
              <a:spcBef>
                <a:spcPts val="0"/>
              </a:spcBef>
              <a:spcAft>
                <a:spcPts val="0"/>
              </a:spcAft>
              <a:buClr>
                <a:srgbClr val="000000"/>
              </a:buClr>
              <a:buSzPct val="100000"/>
              <a:buFont typeface="Arial"/>
              <a:buChar char="•"/>
            </a:pPr>
            <a:r>
              <a:rPr lang="en" sz="2000" b="0" i="0" u="none" strike="noStrike" cap="none">
                <a:solidFill>
                  <a:srgbClr val="000000"/>
                </a:solidFill>
                <a:latin typeface="Calibri"/>
                <a:ea typeface="Calibri"/>
                <a:cs typeface="Calibri"/>
                <a:sym typeface="Calibri"/>
              </a:rPr>
              <a:t>The practice of science in such a way that others can collaborate and contribute, where research data, lab notes and other research processes are freely available, under terms that enable reuse, redistribution and reproduction of the research and its underlying data and methods</a:t>
            </a:r>
            <a:endParaRPr/>
          </a:p>
          <a:p>
            <a:pPr marL="171450" marR="0" lvl="0" indent="-161925" algn="l" rtl="0">
              <a:lnSpc>
                <a:spcPct val="150000"/>
              </a:lnSpc>
              <a:spcBef>
                <a:spcPts val="750"/>
              </a:spcBef>
              <a:spcAft>
                <a:spcPts val="0"/>
              </a:spcAft>
              <a:buClr>
                <a:srgbClr val="000000"/>
              </a:buClr>
              <a:buSzPct val="100000"/>
              <a:buFont typeface="Arial"/>
              <a:buChar char="•"/>
            </a:pPr>
            <a:r>
              <a:rPr lang="en" sz="2000" b="0" i="0" u="none" strike="noStrike" cap="none">
                <a:solidFill>
                  <a:srgbClr val="000000"/>
                </a:solidFill>
                <a:latin typeface="Calibri"/>
                <a:ea typeface="Calibri"/>
                <a:cs typeface="Calibri"/>
                <a:sym typeface="Calibri"/>
              </a:rPr>
              <a:t>Practice-based ethics</a:t>
            </a:r>
            <a:endParaRPr sz="3200" b="0" i="0" u="none" strike="noStrike" cap="none">
              <a:solidFill>
                <a:schemeClr val="dk1"/>
              </a:solidFill>
              <a:latin typeface="Calibri"/>
              <a:ea typeface="Calibri"/>
              <a:cs typeface="Calibri"/>
              <a:sym typeface="Calibri"/>
            </a:endParaRPr>
          </a:p>
          <a:p>
            <a:pPr marL="171450" marR="0" lvl="0" indent="-44450" algn="l" rtl="0">
              <a:lnSpc>
                <a:spcPct val="150000"/>
              </a:lnSpc>
              <a:spcBef>
                <a:spcPts val="750"/>
              </a:spcBef>
              <a:spcAft>
                <a:spcPts val="0"/>
              </a:spcAft>
              <a:buClr>
                <a:schemeClr val="dk1"/>
              </a:buClr>
              <a:buSzPct val="100000"/>
              <a:buFont typeface="Arial"/>
              <a:buNone/>
            </a:pPr>
            <a:endParaRPr sz="2000" b="0" i="0" u="none" strike="noStrike" cap="none">
              <a:solidFill>
                <a:schemeClr val="dk1"/>
              </a:solidFill>
              <a:latin typeface="Calibri"/>
              <a:ea typeface="Calibri"/>
              <a:cs typeface="Calibri"/>
              <a:sym typeface="Calibri"/>
            </a:endParaRPr>
          </a:p>
          <a:p>
            <a:pPr marL="171450" marR="0" lvl="0" indent="-69850" algn="l" rtl="0">
              <a:lnSpc>
                <a:spcPct val="150000"/>
              </a:lnSpc>
              <a:spcBef>
                <a:spcPts val="750"/>
              </a:spcBef>
              <a:spcAft>
                <a:spcPts val="0"/>
              </a:spcAft>
              <a:buClr>
                <a:schemeClr val="dk1"/>
              </a:buClr>
              <a:buSzPct val="100000"/>
              <a:buFont typeface="Arial"/>
              <a:buNone/>
            </a:pP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533400" y="445025"/>
            <a:ext cx="8298900" cy="572700"/>
          </a:xfrm>
          <a:prstGeom prst="rect">
            <a:avLst/>
          </a:prstGeom>
          <a:noFill/>
          <a:ln>
            <a:noFill/>
          </a:ln>
        </p:spPr>
        <p:txBody>
          <a:bodyPr spcFirstLastPara="1" wrap="square" lIns="91425" tIns="91425" rIns="91425" bIns="91425" anchor="t" anchorCtr="0">
            <a:normAutofit fontScale="90000"/>
          </a:bodyPr>
          <a:lstStyle/>
          <a:p>
            <a:pPr marL="0" marR="0" lvl="0" indent="0" algn="l" rtl="0">
              <a:lnSpc>
                <a:spcPct val="100000"/>
              </a:lnSpc>
              <a:spcBef>
                <a:spcPts val="0"/>
              </a:spcBef>
              <a:spcAft>
                <a:spcPts val="0"/>
              </a:spcAft>
              <a:buClr>
                <a:schemeClr val="dk1"/>
              </a:buClr>
              <a:buSzPct val="119047"/>
              <a:buFont typeface="Oswald"/>
              <a:buNone/>
            </a:pPr>
            <a:r>
              <a:rPr lang="en">
                <a:latin typeface="Calibri"/>
                <a:ea typeface="Calibri"/>
                <a:cs typeface="Calibri"/>
                <a:sym typeface="Calibri"/>
              </a:rPr>
              <a:t>Increasingly Digital </a:t>
            </a:r>
            <a:endParaRPr/>
          </a:p>
        </p:txBody>
      </p:sp>
      <p:pic>
        <p:nvPicPr>
          <p:cNvPr id="70" name="Google Shape;70;p15"/>
          <p:cNvPicPr preferRelativeResize="0"/>
          <p:nvPr/>
        </p:nvPicPr>
        <p:blipFill rotWithShape="1">
          <a:blip r:embed="rId3">
            <a:alphaModFix/>
          </a:blip>
          <a:srcRect/>
          <a:stretch/>
        </p:blipFill>
        <p:spPr>
          <a:xfrm>
            <a:off x="32569" y="445025"/>
            <a:ext cx="9144000" cy="5143500"/>
          </a:xfrm>
          <a:prstGeom prst="rect">
            <a:avLst/>
          </a:prstGeom>
          <a:noFill/>
          <a:ln>
            <a:noFill/>
          </a:ln>
        </p:spPr>
      </p:pic>
      <p:sp>
        <p:nvSpPr>
          <p:cNvPr id="71" name="Google Shape;71;p15"/>
          <p:cNvSpPr txBox="1"/>
          <p:nvPr/>
        </p:nvSpPr>
        <p:spPr>
          <a:xfrm>
            <a:off x="3871912" y="1512229"/>
            <a:ext cx="5304600" cy="2447400"/>
          </a:xfrm>
          <a:prstGeom prst="rect">
            <a:avLst/>
          </a:prstGeom>
          <a:solidFill>
            <a:schemeClr val="lt1"/>
          </a:solid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Amount and types of data being produced</a:t>
            </a:r>
            <a:endParaRPr/>
          </a:p>
          <a:p>
            <a:pPr marL="285750" marR="0" lvl="0" indent="-285750" algn="l" rtl="0">
              <a:lnSpc>
                <a:spcPct val="15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Practices of science</a:t>
            </a:r>
            <a:endParaRPr/>
          </a:p>
          <a:p>
            <a:pPr marL="285750" marR="0" lvl="0" indent="-285750" algn="l" rtl="0">
              <a:lnSpc>
                <a:spcPct val="15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What constitutes “good research”</a:t>
            </a:r>
            <a:endParaRPr/>
          </a:p>
          <a:p>
            <a:pPr marL="285750" marR="0" lvl="0" indent="-285750" algn="l" rtl="0">
              <a:lnSpc>
                <a:spcPct val="15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How responsible conduct of research is understood</a:t>
            </a:r>
            <a:endParaRPr/>
          </a:p>
          <a:p>
            <a:pPr marL="285750" marR="0" lvl="0" indent="-171450" algn="l" rtl="0">
              <a:lnSpc>
                <a:spcPct val="15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3"/>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 b="1"/>
              <a:t>Different Motivations, Same Response</a:t>
            </a:r>
            <a:endParaRPr/>
          </a:p>
        </p:txBody>
      </p:sp>
      <p:pic>
        <p:nvPicPr>
          <p:cNvPr id="234" name="Google Shape;234;p33"/>
          <p:cNvPicPr preferRelativeResize="0"/>
          <p:nvPr/>
        </p:nvPicPr>
        <p:blipFill rotWithShape="1">
          <a:blip r:embed="rId3">
            <a:alphaModFix/>
          </a:blip>
          <a:srcRect/>
          <a:stretch/>
        </p:blipFill>
        <p:spPr>
          <a:xfrm>
            <a:off x="1875982" y="1090150"/>
            <a:ext cx="4910369" cy="4081871"/>
          </a:xfrm>
          <a:prstGeom prst="rect">
            <a:avLst/>
          </a:prstGeom>
          <a:noFill/>
          <a:ln>
            <a:noFill/>
          </a:ln>
        </p:spPr>
      </p:pic>
      <p:cxnSp>
        <p:nvCxnSpPr>
          <p:cNvPr id="235" name="Google Shape;235;p33"/>
          <p:cNvCxnSpPr/>
          <p:nvPr/>
        </p:nvCxnSpPr>
        <p:spPr>
          <a:xfrm>
            <a:off x="628650" y="996554"/>
            <a:ext cx="8515200" cy="0"/>
          </a:xfrm>
          <a:prstGeom prst="straightConnector1">
            <a:avLst/>
          </a:prstGeom>
          <a:noFill/>
          <a:ln w="50800" cap="flat" cmpd="sng">
            <a:solidFill>
              <a:srgbClr val="FFC000"/>
            </a:solidFill>
            <a:prstDash val="solid"/>
            <a:miter lim="800000"/>
            <a:headEnd type="none" w="sm" len="sm"/>
            <a:tailEnd type="none" w="sm" len="sm"/>
          </a:ln>
        </p:spPr>
      </p:cxnSp>
      <p:sp>
        <p:nvSpPr>
          <p:cNvPr id="236" name="Google Shape;236;p33"/>
          <p:cNvSpPr txBox="1"/>
          <p:nvPr/>
        </p:nvSpPr>
        <p:spPr>
          <a:xfrm>
            <a:off x="0" y="4889585"/>
            <a:ext cx="55989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2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https://www.fosteropenscience.eu/content/what-open-science-introduction</a:t>
            </a:r>
            <a:endParaRPr sz="1200" b="0" i="0" u="none" strike="noStrike" cap="none">
              <a:solidFill>
                <a:srgbClr val="000000"/>
              </a:solidFill>
              <a:latin typeface="Arial"/>
              <a:ea typeface="Arial"/>
              <a:cs typeface="Arial"/>
              <a:sym typeface="Arial"/>
            </a:endParaRPr>
          </a:p>
        </p:txBody>
      </p:sp>
      <p:sp>
        <p:nvSpPr>
          <p:cNvPr id="237" name="Google Shape;237;p33"/>
          <p:cNvSpPr txBox="1"/>
          <p:nvPr/>
        </p:nvSpPr>
        <p:spPr>
          <a:xfrm>
            <a:off x="-10236" y="4647673"/>
            <a:ext cx="21132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200" b="0" i="0" u="none" strike="noStrike" cap="none">
                <a:solidFill>
                  <a:srgbClr val="000000"/>
                </a:solidFill>
                <a:latin typeface="Arial"/>
                <a:ea typeface="Arial"/>
                <a:cs typeface="Arial"/>
                <a:sym typeface="Arial"/>
              </a:rPr>
              <a:t> (</a:t>
            </a:r>
            <a:r>
              <a:rPr lang="en" sz="12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Fecher and Friesike, 2014</a:t>
            </a:r>
            <a:r>
              <a:rPr lang="en" sz="1200" b="0" i="0" u="none" strike="noStrike" cap="none">
                <a:solidFill>
                  <a:srgbClr val="000000"/>
                </a:solidFill>
                <a:latin typeface="Arial"/>
                <a:ea typeface="Arial"/>
                <a:cs typeface="Arial"/>
                <a:sym typeface="Arial"/>
              </a:rPr>
              <a:t>)</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4"/>
          <p:cNvSpPr txBox="1">
            <a:spLocks noGrp="1"/>
          </p:cNvSpPr>
          <p:nvPr>
            <p:ph type="body" idx="1"/>
          </p:nvPr>
        </p:nvSpPr>
        <p:spPr>
          <a:xfrm>
            <a:off x="311700" y="1393371"/>
            <a:ext cx="8520600" cy="3175500"/>
          </a:xfrm>
          <a:prstGeom prst="rect">
            <a:avLst/>
          </a:prstGeom>
          <a:noFill/>
          <a:ln>
            <a:noFill/>
          </a:ln>
        </p:spPr>
        <p:txBody>
          <a:bodyPr spcFirstLastPara="1" wrap="square" lIns="91425" tIns="91425" rIns="91425" bIns="91425" anchor="t" anchorCtr="0">
            <a:normAutofit/>
          </a:bodyPr>
          <a:lstStyle/>
          <a:p>
            <a:pPr marL="457200" lvl="0" indent="-342900" algn="l" rtl="0">
              <a:lnSpc>
                <a:spcPct val="150000"/>
              </a:lnSpc>
              <a:spcBef>
                <a:spcPts val="0"/>
              </a:spcBef>
              <a:spcAft>
                <a:spcPts val="0"/>
              </a:spcAft>
              <a:buSzPts val="1800"/>
              <a:buChar char="●"/>
            </a:pPr>
            <a:r>
              <a:rPr lang="en" sz="2000">
                <a:solidFill>
                  <a:schemeClr val="dk1"/>
                </a:solidFill>
                <a:latin typeface="Calibri"/>
                <a:ea typeface="Calibri"/>
                <a:cs typeface="Calibri"/>
                <a:sym typeface="Calibri"/>
              </a:rPr>
              <a:t>The products of scientific research should be freely available to everyone to use and republish as  they wish, without restrictions from copyright, patents or other mechanisms of control</a:t>
            </a:r>
            <a:endParaRPr/>
          </a:p>
          <a:p>
            <a:pPr marL="457200" lvl="0" indent="-342900" algn="l" rtl="0">
              <a:lnSpc>
                <a:spcPct val="150000"/>
              </a:lnSpc>
              <a:spcBef>
                <a:spcPts val="0"/>
              </a:spcBef>
              <a:spcAft>
                <a:spcPts val="0"/>
              </a:spcAft>
              <a:buSzPts val="1800"/>
              <a:buChar char="●"/>
            </a:pPr>
            <a:r>
              <a:rPr lang="en" sz="2000">
                <a:solidFill>
                  <a:schemeClr val="dk1"/>
                </a:solidFill>
                <a:latin typeface="Calibri"/>
                <a:ea typeface="Calibri"/>
                <a:cs typeface="Calibri"/>
                <a:sym typeface="Calibri"/>
              </a:rPr>
              <a:t>Justice, responsibility, egalitarianism</a:t>
            </a:r>
            <a:endParaRPr/>
          </a:p>
          <a:p>
            <a:pPr marL="457200" lvl="0" indent="-228600" algn="l" rtl="0">
              <a:lnSpc>
                <a:spcPct val="150000"/>
              </a:lnSpc>
              <a:spcBef>
                <a:spcPts val="0"/>
              </a:spcBef>
              <a:spcAft>
                <a:spcPts val="0"/>
              </a:spcAft>
              <a:buSzPts val="1800"/>
              <a:buNone/>
            </a:pPr>
            <a:endParaRPr sz="1600">
              <a:solidFill>
                <a:schemeClr val="dk1"/>
              </a:solidFill>
              <a:latin typeface="Calibri"/>
              <a:ea typeface="Calibri"/>
              <a:cs typeface="Calibri"/>
              <a:sym typeface="Calibri"/>
            </a:endParaRPr>
          </a:p>
        </p:txBody>
      </p:sp>
      <p:sp>
        <p:nvSpPr>
          <p:cNvPr id="243" name="Google Shape;243;p34"/>
          <p:cNvSpPr txBox="1">
            <a:spLocks noGrp="1"/>
          </p:cNvSpPr>
          <p:nvPr>
            <p:ph type="title"/>
          </p:nvPr>
        </p:nvSpPr>
        <p:spPr>
          <a:xfrm>
            <a:off x="428625" y="345894"/>
            <a:ext cx="83037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000"/>
              <a:buFont typeface="Oswald"/>
              <a:buNone/>
            </a:pPr>
            <a:r>
              <a:rPr lang="en" sz="3200" b="1">
                <a:latin typeface="Calibri"/>
                <a:ea typeface="Calibri"/>
                <a:cs typeface="Calibri"/>
                <a:sym typeface="Calibri"/>
              </a:rPr>
              <a:t>Open Science as … a Cultural Change</a:t>
            </a:r>
            <a:endParaRPr/>
          </a:p>
        </p:txBody>
      </p:sp>
      <p:cxnSp>
        <p:nvCxnSpPr>
          <p:cNvPr id="244" name="Google Shape;244;p34"/>
          <p:cNvCxnSpPr/>
          <p:nvPr/>
        </p:nvCxnSpPr>
        <p:spPr>
          <a:xfrm>
            <a:off x="428625" y="996554"/>
            <a:ext cx="8715300" cy="0"/>
          </a:xfrm>
          <a:prstGeom prst="straightConnector1">
            <a:avLst/>
          </a:prstGeom>
          <a:noFill/>
          <a:ln w="50800" cap="flat" cmpd="sng">
            <a:solidFill>
              <a:srgbClr val="FFC000"/>
            </a:solidFill>
            <a:prstDash val="solid"/>
            <a:miter lim="800000"/>
            <a:headEnd type="none" w="sm" len="sm"/>
            <a:tailEnd type="none" w="sm" len="sm"/>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5"/>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rmAutofit lnSpcReduction="10000"/>
          </a:bodyPr>
          <a:lstStyle/>
          <a:p>
            <a:pPr marL="171450" lvl="0" indent="-171450" algn="just" rtl="0">
              <a:lnSpc>
                <a:spcPct val="150000"/>
              </a:lnSpc>
              <a:spcBef>
                <a:spcPts val="0"/>
              </a:spcBef>
              <a:spcAft>
                <a:spcPts val="0"/>
              </a:spcAft>
              <a:buClr>
                <a:schemeClr val="dk1"/>
              </a:buClr>
              <a:buSzPts val="2000"/>
              <a:buChar char="●"/>
            </a:pPr>
            <a:r>
              <a:rPr lang="en" sz="2000"/>
              <a:t>Open Science includes activities that:</a:t>
            </a:r>
            <a:endParaRPr/>
          </a:p>
          <a:p>
            <a:pPr marL="628650" lvl="1" indent="-285750" algn="just" rtl="0">
              <a:lnSpc>
                <a:spcPct val="150000"/>
              </a:lnSpc>
              <a:spcBef>
                <a:spcPts val="375"/>
              </a:spcBef>
              <a:spcAft>
                <a:spcPts val="0"/>
              </a:spcAft>
              <a:buClr>
                <a:schemeClr val="dk1"/>
              </a:buClr>
              <a:buSzPts val="2000"/>
              <a:buChar char="○"/>
            </a:pPr>
            <a:r>
              <a:rPr lang="en" sz="2000"/>
              <a:t>facilitate resource sharing</a:t>
            </a:r>
            <a:endParaRPr/>
          </a:p>
          <a:p>
            <a:pPr marL="628650" lvl="1" indent="-285750" algn="just" rtl="0">
              <a:lnSpc>
                <a:spcPct val="150000"/>
              </a:lnSpc>
              <a:spcBef>
                <a:spcPts val="375"/>
              </a:spcBef>
              <a:spcAft>
                <a:spcPts val="0"/>
              </a:spcAft>
              <a:buClr>
                <a:schemeClr val="dk1"/>
              </a:buClr>
              <a:buSzPts val="2000"/>
              <a:buChar char="○"/>
            </a:pPr>
            <a:r>
              <a:rPr lang="en" sz="2000"/>
              <a:t>improve awareness of sharing</a:t>
            </a:r>
            <a:endParaRPr/>
          </a:p>
          <a:p>
            <a:pPr marL="628650" lvl="1" indent="-285750" algn="just" rtl="0">
              <a:lnSpc>
                <a:spcPct val="150000"/>
              </a:lnSpc>
              <a:spcBef>
                <a:spcPts val="375"/>
              </a:spcBef>
              <a:spcAft>
                <a:spcPts val="0"/>
              </a:spcAft>
              <a:buClr>
                <a:schemeClr val="dk1"/>
              </a:buClr>
              <a:buSzPts val="2000"/>
              <a:buChar char="○"/>
            </a:pPr>
            <a:r>
              <a:rPr lang="en" sz="2000"/>
              <a:t>create linkages between resources</a:t>
            </a:r>
            <a:endParaRPr/>
          </a:p>
          <a:p>
            <a:pPr marL="628650" lvl="1" indent="-285750" algn="just" rtl="0">
              <a:lnSpc>
                <a:spcPct val="150000"/>
              </a:lnSpc>
              <a:spcBef>
                <a:spcPts val="375"/>
              </a:spcBef>
              <a:spcAft>
                <a:spcPts val="0"/>
              </a:spcAft>
              <a:buClr>
                <a:schemeClr val="dk1"/>
              </a:buClr>
              <a:buSzPts val="2000"/>
              <a:buChar char="○"/>
            </a:pPr>
            <a:r>
              <a:rPr lang="en" sz="2000"/>
              <a:t>advocate for removal of financial barriers</a:t>
            </a:r>
            <a:endParaRPr/>
          </a:p>
          <a:p>
            <a:pPr marL="628650" lvl="1" indent="-285750" algn="just" rtl="0">
              <a:lnSpc>
                <a:spcPct val="150000"/>
              </a:lnSpc>
              <a:spcBef>
                <a:spcPts val="375"/>
              </a:spcBef>
              <a:spcAft>
                <a:spcPts val="0"/>
              </a:spcAft>
              <a:buClr>
                <a:schemeClr val="dk1"/>
              </a:buClr>
              <a:buSzPts val="2000"/>
              <a:buChar char="○"/>
            </a:pPr>
            <a:r>
              <a:rPr lang="en" sz="2000"/>
              <a:t>advocate for just distribution of resources</a:t>
            </a:r>
            <a:endParaRPr/>
          </a:p>
          <a:p>
            <a:pPr marL="0" lvl="0" indent="0" algn="just" rtl="0">
              <a:lnSpc>
                <a:spcPct val="150000"/>
              </a:lnSpc>
              <a:spcBef>
                <a:spcPts val="750"/>
              </a:spcBef>
              <a:spcAft>
                <a:spcPts val="1200"/>
              </a:spcAft>
              <a:buClr>
                <a:schemeClr val="dk1"/>
              </a:buClr>
              <a:buSzPts val="2100"/>
              <a:buNone/>
            </a:pPr>
            <a:endParaRPr i="1"/>
          </a:p>
        </p:txBody>
      </p:sp>
      <p:sp>
        <p:nvSpPr>
          <p:cNvPr id="250" name="Google Shape;250;p35"/>
          <p:cNvSpPr txBox="1">
            <a:spLocks noGrp="1"/>
          </p:cNvSpPr>
          <p:nvPr>
            <p:ph type="title"/>
          </p:nvPr>
        </p:nvSpPr>
        <p:spPr>
          <a:xfrm>
            <a:off x="428625" y="396239"/>
            <a:ext cx="7715400" cy="600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 b="1"/>
              <a:t>Open </a:t>
            </a:r>
            <a:r>
              <a:rPr lang="en" sz="3200" b="1"/>
              <a:t>Science</a:t>
            </a:r>
            <a:r>
              <a:rPr lang="en" b="1"/>
              <a:t> is Many Things</a:t>
            </a:r>
            <a:endParaRPr/>
          </a:p>
        </p:txBody>
      </p:sp>
      <p:cxnSp>
        <p:nvCxnSpPr>
          <p:cNvPr id="251" name="Google Shape;251;p35"/>
          <p:cNvCxnSpPr/>
          <p:nvPr/>
        </p:nvCxnSpPr>
        <p:spPr>
          <a:xfrm>
            <a:off x="428625" y="996554"/>
            <a:ext cx="8715300" cy="0"/>
          </a:xfrm>
          <a:prstGeom prst="straightConnector1">
            <a:avLst/>
          </a:prstGeom>
          <a:noFill/>
          <a:ln w="50800" cap="flat" cmpd="sng">
            <a:solidFill>
              <a:srgbClr val="FFC000"/>
            </a:solidFill>
            <a:prstDash val="solid"/>
            <a:miter lim="800000"/>
            <a:headEnd type="none" w="sm" len="sm"/>
            <a:tailEnd type="none" w="sm" len="sm"/>
          </a:ln>
        </p:spPr>
      </p:cxnSp>
      <p:pic>
        <p:nvPicPr>
          <p:cNvPr id="252" name="Google Shape;252;p35"/>
          <p:cNvPicPr preferRelativeResize="0"/>
          <p:nvPr/>
        </p:nvPicPr>
        <p:blipFill rotWithShape="1">
          <a:blip r:embed="rId3">
            <a:alphaModFix/>
          </a:blip>
          <a:srcRect/>
          <a:stretch/>
        </p:blipFill>
        <p:spPr>
          <a:xfrm>
            <a:off x="5642882" y="1185183"/>
            <a:ext cx="3000375" cy="30003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6"/>
          <p:cNvSpPr txBox="1">
            <a:spLocks noGrp="1"/>
          </p:cNvSpPr>
          <p:nvPr>
            <p:ph type="body" idx="1"/>
          </p:nvPr>
        </p:nvSpPr>
        <p:spPr>
          <a:xfrm>
            <a:off x="628649" y="1369218"/>
            <a:ext cx="4783500" cy="3774300"/>
          </a:xfrm>
          <a:prstGeom prst="rect">
            <a:avLst/>
          </a:prstGeom>
          <a:noFill/>
          <a:ln>
            <a:noFill/>
          </a:ln>
        </p:spPr>
        <p:txBody>
          <a:bodyPr spcFirstLastPara="1" wrap="square" lIns="91425" tIns="45700" rIns="91425" bIns="45700" anchor="t" anchorCtr="0">
            <a:normAutofit/>
          </a:bodyPr>
          <a:lstStyle/>
          <a:p>
            <a:pPr marL="171450" lvl="0" indent="-171450" algn="l" rtl="0">
              <a:lnSpc>
                <a:spcPct val="150000"/>
              </a:lnSpc>
              <a:spcBef>
                <a:spcPts val="0"/>
              </a:spcBef>
              <a:spcAft>
                <a:spcPts val="0"/>
              </a:spcAft>
              <a:buClr>
                <a:schemeClr val="dk1"/>
              </a:buClr>
              <a:buSzPts val="2100"/>
              <a:buChar char="●"/>
            </a:pPr>
            <a:r>
              <a:rPr lang="en"/>
              <a:t>Openness can be thought of as an extension of RCR</a:t>
            </a:r>
            <a:endParaRPr/>
          </a:p>
          <a:p>
            <a:pPr marL="171450" lvl="0" indent="-171450" algn="l" rtl="0">
              <a:lnSpc>
                <a:spcPct val="150000"/>
              </a:lnSpc>
              <a:spcBef>
                <a:spcPts val="750"/>
              </a:spcBef>
              <a:spcAft>
                <a:spcPts val="0"/>
              </a:spcAft>
              <a:buClr>
                <a:schemeClr val="dk1"/>
              </a:buClr>
              <a:buSzPts val="2100"/>
              <a:buChar char="●"/>
            </a:pPr>
            <a:r>
              <a:rPr lang="en"/>
              <a:t>Allows researchers to uphold </a:t>
            </a:r>
            <a:r>
              <a:rPr lang="en" i="1"/>
              <a:t>integrity </a:t>
            </a:r>
            <a:r>
              <a:rPr lang="en"/>
              <a:t>and core </a:t>
            </a:r>
            <a:r>
              <a:rPr lang="en" i="1"/>
              <a:t>ethical values </a:t>
            </a:r>
            <a:r>
              <a:rPr lang="en"/>
              <a:t>underpinning RCR</a:t>
            </a:r>
            <a:endParaRPr/>
          </a:p>
          <a:p>
            <a:pPr marL="171450" lvl="0" indent="-171450" algn="l" rtl="0">
              <a:lnSpc>
                <a:spcPct val="150000"/>
              </a:lnSpc>
              <a:spcBef>
                <a:spcPts val="750"/>
              </a:spcBef>
              <a:spcAft>
                <a:spcPts val="0"/>
              </a:spcAft>
              <a:buClr>
                <a:schemeClr val="dk1"/>
              </a:buClr>
              <a:buSzPts val="2100"/>
              <a:buChar char="●"/>
            </a:pPr>
            <a:r>
              <a:rPr lang="en"/>
              <a:t>Allows researchers to engage in practical activities relating to RCR</a:t>
            </a:r>
            <a:endParaRPr/>
          </a:p>
          <a:p>
            <a:pPr marL="514350" lvl="1" indent="-57150" algn="l" rtl="0">
              <a:lnSpc>
                <a:spcPct val="90000"/>
              </a:lnSpc>
              <a:spcBef>
                <a:spcPts val="375"/>
              </a:spcBef>
              <a:spcAft>
                <a:spcPts val="1200"/>
              </a:spcAft>
              <a:buClr>
                <a:schemeClr val="dk1"/>
              </a:buClr>
              <a:buSzPts val="1800"/>
              <a:buNone/>
            </a:pPr>
            <a:endParaRPr/>
          </a:p>
        </p:txBody>
      </p:sp>
      <p:sp>
        <p:nvSpPr>
          <p:cNvPr id="258" name="Google Shape;258;p36"/>
          <p:cNvSpPr txBox="1">
            <a:spLocks noGrp="1"/>
          </p:cNvSpPr>
          <p:nvPr>
            <p:ph type="title"/>
          </p:nvPr>
        </p:nvSpPr>
        <p:spPr>
          <a:xfrm>
            <a:off x="428625" y="396239"/>
            <a:ext cx="7715400" cy="6003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 sz="3200" b="1"/>
              <a:t>Open Science: an Extension of RCR Values</a:t>
            </a:r>
            <a:endParaRPr/>
          </a:p>
        </p:txBody>
      </p:sp>
      <p:cxnSp>
        <p:nvCxnSpPr>
          <p:cNvPr id="259" name="Google Shape;259;p36"/>
          <p:cNvCxnSpPr/>
          <p:nvPr/>
        </p:nvCxnSpPr>
        <p:spPr>
          <a:xfrm>
            <a:off x="428625" y="996554"/>
            <a:ext cx="8715300" cy="0"/>
          </a:xfrm>
          <a:prstGeom prst="straightConnector1">
            <a:avLst/>
          </a:prstGeom>
          <a:noFill/>
          <a:ln w="50800" cap="flat" cmpd="sng">
            <a:solidFill>
              <a:srgbClr val="FFC000"/>
            </a:solidFill>
            <a:prstDash val="solid"/>
            <a:miter lim="800000"/>
            <a:headEnd type="none" w="sm" len="sm"/>
            <a:tailEnd type="none" w="sm" len="sm"/>
          </a:ln>
        </p:spPr>
      </p:cxnSp>
      <p:pic>
        <p:nvPicPr>
          <p:cNvPr id="260" name="Google Shape;260;p36"/>
          <p:cNvPicPr preferRelativeResize="0"/>
          <p:nvPr/>
        </p:nvPicPr>
        <p:blipFill rotWithShape="1">
          <a:blip r:embed="rId3">
            <a:alphaModFix/>
          </a:blip>
          <a:srcRect/>
          <a:stretch/>
        </p:blipFill>
        <p:spPr>
          <a:xfrm>
            <a:off x="5801791" y="1596869"/>
            <a:ext cx="3034668" cy="300124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7"/>
          <p:cNvSpPr txBox="1">
            <a:spLocks noGrp="1"/>
          </p:cNvSpPr>
          <p:nvPr>
            <p:ph type="title"/>
          </p:nvPr>
        </p:nvSpPr>
        <p:spPr>
          <a:xfrm>
            <a:off x="428625" y="314959"/>
            <a:ext cx="7686600" cy="68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 sz="3200" b="1"/>
              <a:t>Openness as an Extension of RCR</a:t>
            </a:r>
            <a:endParaRPr/>
          </a:p>
        </p:txBody>
      </p:sp>
      <p:sp>
        <p:nvSpPr>
          <p:cNvPr id="266" name="Google Shape;266;p37"/>
          <p:cNvSpPr txBox="1">
            <a:spLocks noGrp="1"/>
          </p:cNvSpPr>
          <p:nvPr>
            <p:ph type="body" idx="1"/>
          </p:nvPr>
        </p:nvSpPr>
        <p:spPr>
          <a:xfrm>
            <a:off x="542925" y="1343025"/>
            <a:ext cx="7686600" cy="3800400"/>
          </a:xfrm>
          <a:prstGeom prst="rect">
            <a:avLst/>
          </a:prstGeom>
          <a:noFill/>
          <a:ln>
            <a:noFill/>
          </a:ln>
        </p:spPr>
        <p:txBody>
          <a:bodyPr spcFirstLastPara="1" wrap="square" lIns="91425" tIns="45700" rIns="91425" bIns="45700" anchor="t" anchorCtr="0">
            <a:normAutofit lnSpcReduction="10000"/>
          </a:bodyPr>
          <a:lstStyle/>
          <a:p>
            <a:pPr marL="171450" lvl="0" indent="-171450" algn="l" rtl="0">
              <a:lnSpc>
                <a:spcPct val="170000"/>
              </a:lnSpc>
              <a:spcBef>
                <a:spcPts val="0"/>
              </a:spcBef>
              <a:spcAft>
                <a:spcPts val="0"/>
              </a:spcAft>
              <a:buClr>
                <a:schemeClr val="dk1"/>
              </a:buClr>
              <a:buSzPts val="2000"/>
              <a:buFont typeface="Arial"/>
              <a:buChar char="•"/>
            </a:pPr>
            <a:r>
              <a:rPr lang="en" sz="2000">
                <a:solidFill>
                  <a:schemeClr val="dk1"/>
                </a:solidFill>
              </a:rPr>
              <a:t>A just distribution of resources (public funds and research products)</a:t>
            </a:r>
            <a:endParaRPr/>
          </a:p>
          <a:p>
            <a:pPr marL="171450" lvl="0" indent="-171450" algn="l" rtl="0">
              <a:lnSpc>
                <a:spcPct val="170000"/>
              </a:lnSpc>
              <a:spcBef>
                <a:spcPts val="750"/>
              </a:spcBef>
              <a:spcAft>
                <a:spcPts val="0"/>
              </a:spcAft>
              <a:buClr>
                <a:schemeClr val="dk1"/>
              </a:buClr>
              <a:buSzPts val="2000"/>
              <a:buFont typeface="Arial"/>
              <a:buChar char="•"/>
            </a:pPr>
            <a:r>
              <a:rPr lang="en" sz="2000">
                <a:solidFill>
                  <a:schemeClr val="dk1"/>
                </a:solidFill>
              </a:rPr>
              <a:t>A way of maximizing the benefits of research</a:t>
            </a:r>
            <a:endParaRPr/>
          </a:p>
          <a:p>
            <a:pPr marL="171450" lvl="0" indent="-171450" algn="l" rtl="0">
              <a:lnSpc>
                <a:spcPct val="170000"/>
              </a:lnSpc>
              <a:spcBef>
                <a:spcPts val="750"/>
              </a:spcBef>
              <a:spcAft>
                <a:spcPts val="0"/>
              </a:spcAft>
              <a:buClr>
                <a:schemeClr val="dk1"/>
              </a:buClr>
              <a:buSzPts val="2000"/>
              <a:buFont typeface="Arial"/>
              <a:buChar char="•"/>
            </a:pPr>
            <a:r>
              <a:rPr lang="en" sz="2000">
                <a:solidFill>
                  <a:schemeClr val="dk1"/>
                </a:solidFill>
              </a:rPr>
              <a:t>A safeguard against possible harms arising from research </a:t>
            </a:r>
            <a:endParaRPr/>
          </a:p>
          <a:p>
            <a:pPr marL="171450" lvl="0" indent="-171450" algn="l" rtl="0">
              <a:lnSpc>
                <a:spcPct val="170000"/>
              </a:lnSpc>
              <a:spcBef>
                <a:spcPts val="750"/>
              </a:spcBef>
              <a:spcAft>
                <a:spcPts val="0"/>
              </a:spcAft>
              <a:buClr>
                <a:schemeClr val="dk1"/>
              </a:buClr>
              <a:buSzPts val="2000"/>
              <a:buFont typeface="Arial"/>
              <a:buChar char="•"/>
            </a:pPr>
            <a:r>
              <a:rPr lang="en" sz="2000">
                <a:solidFill>
                  <a:schemeClr val="dk1"/>
                </a:solidFill>
              </a:rPr>
              <a:t>As a means of improving accountability and transparency</a:t>
            </a:r>
            <a:endParaRPr/>
          </a:p>
          <a:p>
            <a:pPr marL="171450" lvl="0" indent="-171450" algn="l" rtl="0">
              <a:lnSpc>
                <a:spcPct val="170000"/>
              </a:lnSpc>
              <a:spcBef>
                <a:spcPts val="750"/>
              </a:spcBef>
              <a:spcAft>
                <a:spcPts val="0"/>
              </a:spcAft>
              <a:buClr>
                <a:schemeClr val="dk1"/>
              </a:buClr>
              <a:buSzPts val="2000"/>
              <a:buFont typeface="Arial"/>
              <a:buChar char="•"/>
            </a:pPr>
            <a:r>
              <a:rPr lang="en" sz="2000">
                <a:solidFill>
                  <a:schemeClr val="dk1"/>
                </a:solidFill>
              </a:rPr>
              <a:t>An enactment of collegiality </a:t>
            </a:r>
            <a:endParaRPr/>
          </a:p>
          <a:p>
            <a:pPr marL="0" lvl="0" indent="0" algn="l" rtl="0">
              <a:lnSpc>
                <a:spcPct val="90000"/>
              </a:lnSpc>
              <a:spcBef>
                <a:spcPts val="750"/>
              </a:spcBef>
              <a:spcAft>
                <a:spcPts val="1200"/>
              </a:spcAft>
              <a:buClr>
                <a:schemeClr val="dk1"/>
              </a:buClr>
              <a:buSzPts val="2100"/>
              <a:buNone/>
            </a:pPr>
            <a:endParaRPr/>
          </a:p>
        </p:txBody>
      </p:sp>
      <p:cxnSp>
        <p:nvCxnSpPr>
          <p:cNvPr id="267" name="Google Shape;267;p37"/>
          <p:cNvCxnSpPr/>
          <p:nvPr/>
        </p:nvCxnSpPr>
        <p:spPr>
          <a:xfrm>
            <a:off x="428625" y="996554"/>
            <a:ext cx="8715300" cy="0"/>
          </a:xfrm>
          <a:prstGeom prst="straightConnector1">
            <a:avLst/>
          </a:prstGeom>
          <a:noFill/>
          <a:ln w="50800" cap="flat" cmpd="sng">
            <a:solidFill>
              <a:srgbClr val="FFC000"/>
            </a:solidFill>
            <a:prstDash val="solid"/>
            <a:miter lim="800000"/>
            <a:headEnd type="none" w="sm" len="sm"/>
            <a:tailEnd type="none" w="sm" len="sm"/>
          </a:ln>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2" name="Google Shape;272;p38"/>
          <p:cNvPicPr preferRelativeResize="0"/>
          <p:nvPr/>
        </p:nvPicPr>
        <p:blipFill rotWithShape="1">
          <a:blip r:embed="rId3">
            <a:alphaModFix/>
          </a:blip>
          <a:srcRect/>
          <a:stretch/>
        </p:blipFill>
        <p:spPr>
          <a:xfrm>
            <a:off x="2714172" y="1538512"/>
            <a:ext cx="3499124" cy="3460587"/>
          </a:xfrm>
          <a:prstGeom prst="rect">
            <a:avLst/>
          </a:prstGeom>
          <a:noFill/>
          <a:ln>
            <a:noFill/>
          </a:ln>
        </p:spPr>
      </p:pic>
      <p:cxnSp>
        <p:nvCxnSpPr>
          <p:cNvPr id="273" name="Google Shape;273;p38"/>
          <p:cNvCxnSpPr/>
          <p:nvPr/>
        </p:nvCxnSpPr>
        <p:spPr>
          <a:xfrm rot="10800000">
            <a:off x="1918872" y="3299658"/>
            <a:ext cx="795300" cy="0"/>
          </a:xfrm>
          <a:prstGeom prst="straightConnector1">
            <a:avLst/>
          </a:prstGeom>
          <a:noFill/>
          <a:ln w="31750" cap="flat" cmpd="sng">
            <a:solidFill>
              <a:srgbClr val="FF0000"/>
            </a:solidFill>
            <a:prstDash val="solid"/>
            <a:miter lim="800000"/>
            <a:headEnd type="none" w="sm" len="sm"/>
            <a:tailEnd type="triangle" w="med" len="med"/>
          </a:ln>
        </p:spPr>
      </p:cxnSp>
      <p:sp>
        <p:nvSpPr>
          <p:cNvPr id="274" name="Google Shape;274;p38"/>
          <p:cNvSpPr txBox="1"/>
          <p:nvPr/>
        </p:nvSpPr>
        <p:spPr>
          <a:xfrm>
            <a:off x="0" y="2819514"/>
            <a:ext cx="2365800" cy="1169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400" b="0" i="1" u="none" strike="noStrike" cap="none">
                <a:solidFill>
                  <a:srgbClr val="000000"/>
                </a:solidFill>
                <a:latin typeface="Arial"/>
                <a:ea typeface="Arial"/>
                <a:cs typeface="Arial"/>
                <a:sym typeface="Arial"/>
              </a:rPr>
              <a:t>Open Peer Review: </a:t>
            </a:r>
            <a:r>
              <a:rPr lang="en" sz="1400" b="0" i="0" u="none" strike="noStrike" cap="none">
                <a:solidFill>
                  <a:srgbClr val="000000"/>
                </a:solidFill>
                <a:latin typeface="Arial"/>
                <a:ea typeface="Arial"/>
                <a:cs typeface="Arial"/>
                <a:sym typeface="Arial"/>
              </a:rPr>
              <a:t>Transparency in peer review leads to better dialogue and collegial behaviour</a:t>
            </a:r>
            <a:endParaRPr/>
          </a:p>
        </p:txBody>
      </p:sp>
      <p:cxnSp>
        <p:nvCxnSpPr>
          <p:cNvPr id="275" name="Google Shape;275;p38"/>
          <p:cNvCxnSpPr/>
          <p:nvPr/>
        </p:nvCxnSpPr>
        <p:spPr>
          <a:xfrm rot="10800000">
            <a:off x="2365900" y="4500354"/>
            <a:ext cx="795300" cy="0"/>
          </a:xfrm>
          <a:prstGeom prst="straightConnector1">
            <a:avLst/>
          </a:prstGeom>
          <a:noFill/>
          <a:ln w="31750" cap="flat" cmpd="sng">
            <a:solidFill>
              <a:srgbClr val="FF0000"/>
            </a:solidFill>
            <a:prstDash val="solid"/>
            <a:miter lim="800000"/>
            <a:headEnd type="none" w="sm" len="sm"/>
            <a:tailEnd type="triangle" w="med" len="med"/>
          </a:ln>
        </p:spPr>
      </p:cxnSp>
      <p:sp>
        <p:nvSpPr>
          <p:cNvPr id="276" name="Google Shape;276;p38"/>
          <p:cNvSpPr txBox="1"/>
          <p:nvPr/>
        </p:nvSpPr>
        <p:spPr>
          <a:xfrm>
            <a:off x="-5800" y="3917919"/>
            <a:ext cx="2634300" cy="1169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400" b="0" i="1" u="none" strike="noStrike" cap="none">
                <a:solidFill>
                  <a:srgbClr val="000000"/>
                </a:solidFill>
                <a:latin typeface="Arial"/>
                <a:ea typeface="Arial"/>
                <a:cs typeface="Arial"/>
                <a:sym typeface="Arial"/>
              </a:rPr>
              <a:t>Open Access: </a:t>
            </a:r>
            <a:r>
              <a:rPr lang="en" sz="1400" b="0" i="0" u="none" strike="noStrike" cap="none">
                <a:solidFill>
                  <a:srgbClr val="000000"/>
                </a:solidFill>
                <a:latin typeface="Arial"/>
                <a:ea typeface="Arial"/>
                <a:cs typeface="Arial"/>
                <a:sym typeface="Arial"/>
              </a:rPr>
              <a:t>Improves availability of research outputs</a:t>
            </a:r>
            <a:endParaRPr/>
          </a:p>
          <a:p>
            <a:pPr marL="0" marR="0" lvl="0" indent="0" algn="l" rtl="0">
              <a:lnSpc>
                <a:spcPct val="100000"/>
              </a:lnSpc>
              <a:spcBef>
                <a:spcPts val="0"/>
              </a:spcBef>
              <a:spcAft>
                <a:spcPts val="0"/>
              </a:spcAft>
              <a:buNone/>
            </a:pPr>
            <a:r>
              <a:rPr lang="en" sz="1400" b="0" i="1" u="none" strike="noStrike" cap="none">
                <a:solidFill>
                  <a:srgbClr val="000000"/>
                </a:solidFill>
                <a:latin typeface="Arial"/>
                <a:ea typeface="Arial"/>
                <a:cs typeface="Arial"/>
                <a:sym typeface="Arial"/>
              </a:rPr>
              <a:t>Open publishing: </a:t>
            </a:r>
            <a:r>
              <a:rPr lang="en" sz="1400" b="0" i="0" u="none" strike="noStrike" cap="none">
                <a:solidFill>
                  <a:srgbClr val="000000"/>
                </a:solidFill>
                <a:latin typeface="Arial"/>
                <a:ea typeface="Arial"/>
                <a:cs typeface="Arial"/>
                <a:sym typeface="Arial"/>
              </a:rPr>
              <a:t>leads to improved citations, credit and collaboration</a:t>
            </a:r>
            <a:endParaRPr/>
          </a:p>
        </p:txBody>
      </p:sp>
      <p:cxnSp>
        <p:nvCxnSpPr>
          <p:cNvPr id="277" name="Google Shape;277;p38"/>
          <p:cNvCxnSpPr/>
          <p:nvPr/>
        </p:nvCxnSpPr>
        <p:spPr>
          <a:xfrm rot="10800000">
            <a:off x="2316557" y="2221376"/>
            <a:ext cx="795300" cy="0"/>
          </a:xfrm>
          <a:prstGeom prst="straightConnector1">
            <a:avLst/>
          </a:prstGeom>
          <a:noFill/>
          <a:ln w="31750" cap="flat" cmpd="sng">
            <a:solidFill>
              <a:srgbClr val="FF0000"/>
            </a:solidFill>
            <a:prstDash val="solid"/>
            <a:miter lim="800000"/>
            <a:headEnd type="none" w="sm" len="sm"/>
            <a:tailEnd type="triangle" w="med" len="med"/>
          </a:ln>
        </p:spPr>
      </p:cxnSp>
      <p:sp>
        <p:nvSpPr>
          <p:cNvPr id="278" name="Google Shape;278;p38"/>
          <p:cNvSpPr txBox="1"/>
          <p:nvPr/>
        </p:nvSpPr>
        <p:spPr>
          <a:xfrm>
            <a:off x="0" y="1508755"/>
            <a:ext cx="2634300" cy="138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400" b="0" i="1" u="none" strike="noStrike" cap="none">
                <a:solidFill>
                  <a:srgbClr val="000000"/>
                </a:solidFill>
                <a:latin typeface="Arial"/>
                <a:ea typeface="Arial"/>
                <a:cs typeface="Arial"/>
                <a:sym typeface="Arial"/>
              </a:rPr>
              <a:t>Open Lab Books: </a:t>
            </a:r>
            <a:r>
              <a:rPr lang="en" sz="1400" b="0" i="0" u="none" strike="noStrike" cap="none">
                <a:solidFill>
                  <a:srgbClr val="000000"/>
                </a:solidFill>
                <a:latin typeface="Arial"/>
                <a:ea typeface="Arial"/>
                <a:cs typeface="Arial"/>
                <a:sym typeface="Arial"/>
              </a:rPr>
              <a:t>Transparency in research practices</a:t>
            </a:r>
            <a:endParaRPr/>
          </a:p>
          <a:p>
            <a:pPr marL="0" marR="0" lvl="0" indent="0" algn="l" rtl="0">
              <a:lnSpc>
                <a:spcPct val="100000"/>
              </a:lnSpc>
              <a:spcBef>
                <a:spcPts val="0"/>
              </a:spcBef>
              <a:spcAft>
                <a:spcPts val="0"/>
              </a:spcAft>
              <a:buNone/>
            </a:pPr>
            <a:r>
              <a:rPr lang="en" sz="1400" b="0" i="1" u="none" strike="noStrike" cap="none">
                <a:solidFill>
                  <a:srgbClr val="000000"/>
                </a:solidFill>
                <a:latin typeface="Arial"/>
                <a:ea typeface="Arial"/>
                <a:cs typeface="Arial"/>
                <a:sym typeface="Arial"/>
              </a:rPr>
              <a:t>Sharing and openness: </a:t>
            </a:r>
            <a:r>
              <a:rPr lang="en" sz="1400" b="0" i="0" u="none" strike="noStrike" cap="none">
                <a:solidFill>
                  <a:srgbClr val="000000"/>
                </a:solidFill>
                <a:latin typeface="Arial"/>
                <a:ea typeface="Arial"/>
                <a:cs typeface="Arial"/>
                <a:sym typeface="Arial"/>
              </a:rPr>
              <a:t>enhance transmission of values</a:t>
            </a:r>
            <a:endParaRPr sz="1400" b="0" i="1" u="none" strike="noStrike" cap="none">
              <a:solidFill>
                <a:srgbClr val="000000"/>
              </a:solidFill>
              <a:latin typeface="Arial"/>
              <a:ea typeface="Arial"/>
              <a:cs typeface="Arial"/>
              <a:sym typeface="Arial"/>
            </a:endParaRPr>
          </a:p>
        </p:txBody>
      </p:sp>
      <p:cxnSp>
        <p:nvCxnSpPr>
          <p:cNvPr id="279" name="Google Shape;279;p38"/>
          <p:cNvCxnSpPr/>
          <p:nvPr/>
        </p:nvCxnSpPr>
        <p:spPr>
          <a:xfrm>
            <a:off x="4760686" y="1621990"/>
            <a:ext cx="1566900" cy="0"/>
          </a:xfrm>
          <a:prstGeom prst="straightConnector1">
            <a:avLst/>
          </a:prstGeom>
          <a:noFill/>
          <a:ln w="31750" cap="flat" cmpd="sng">
            <a:solidFill>
              <a:srgbClr val="FF0000"/>
            </a:solidFill>
            <a:prstDash val="solid"/>
            <a:miter lim="800000"/>
            <a:headEnd type="none" w="sm" len="sm"/>
            <a:tailEnd type="triangle" w="med" len="med"/>
          </a:ln>
        </p:spPr>
      </p:cxnSp>
      <p:sp>
        <p:nvSpPr>
          <p:cNvPr id="280" name="Google Shape;280;p38"/>
          <p:cNvSpPr txBox="1"/>
          <p:nvPr/>
        </p:nvSpPr>
        <p:spPr>
          <a:xfrm>
            <a:off x="6293127" y="1375364"/>
            <a:ext cx="2743200" cy="95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400" b="0" i="1" u="none" strike="noStrike" cap="none">
                <a:solidFill>
                  <a:srgbClr val="000000"/>
                </a:solidFill>
                <a:latin typeface="Arial"/>
                <a:ea typeface="Arial"/>
                <a:cs typeface="Arial"/>
                <a:sym typeface="Arial"/>
              </a:rPr>
              <a:t>Open Data and Open Methodologies:</a:t>
            </a:r>
            <a:endParaRPr/>
          </a:p>
          <a:p>
            <a:pPr marL="0" marR="0" lvl="0" indent="0" algn="l"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Improve transparency and reproducibility of research</a:t>
            </a:r>
            <a:endParaRPr/>
          </a:p>
        </p:txBody>
      </p:sp>
      <p:cxnSp>
        <p:nvCxnSpPr>
          <p:cNvPr id="281" name="Google Shape;281;p38"/>
          <p:cNvCxnSpPr/>
          <p:nvPr/>
        </p:nvCxnSpPr>
        <p:spPr>
          <a:xfrm rot="10800000" flipH="1">
            <a:off x="5841402" y="2220671"/>
            <a:ext cx="451800" cy="199800"/>
          </a:xfrm>
          <a:prstGeom prst="straightConnector1">
            <a:avLst/>
          </a:prstGeom>
          <a:noFill/>
          <a:ln w="31750" cap="flat" cmpd="sng">
            <a:solidFill>
              <a:srgbClr val="FF0000"/>
            </a:solidFill>
            <a:prstDash val="solid"/>
            <a:miter lim="800000"/>
            <a:headEnd type="none" w="sm" len="sm"/>
            <a:tailEnd type="triangle" w="med" len="med"/>
          </a:ln>
        </p:spPr>
      </p:cxnSp>
      <p:cxnSp>
        <p:nvCxnSpPr>
          <p:cNvPr id="282" name="Google Shape;282;p38"/>
          <p:cNvCxnSpPr/>
          <p:nvPr/>
        </p:nvCxnSpPr>
        <p:spPr>
          <a:xfrm rot="10800000" flipH="1">
            <a:off x="6159078" y="2412893"/>
            <a:ext cx="402600" cy="706200"/>
          </a:xfrm>
          <a:prstGeom prst="straightConnector1">
            <a:avLst/>
          </a:prstGeom>
          <a:noFill/>
          <a:ln w="31750" cap="flat" cmpd="sng">
            <a:solidFill>
              <a:srgbClr val="FF0000"/>
            </a:solidFill>
            <a:prstDash val="solid"/>
            <a:miter lim="800000"/>
            <a:headEnd type="none" w="sm" len="sm"/>
            <a:tailEnd type="triangle" w="med" len="med"/>
          </a:ln>
        </p:spPr>
      </p:cxnSp>
      <p:cxnSp>
        <p:nvCxnSpPr>
          <p:cNvPr id="283" name="Google Shape;283;p38"/>
          <p:cNvCxnSpPr/>
          <p:nvPr/>
        </p:nvCxnSpPr>
        <p:spPr>
          <a:xfrm>
            <a:off x="4870006" y="4797289"/>
            <a:ext cx="1788900" cy="0"/>
          </a:xfrm>
          <a:prstGeom prst="straightConnector1">
            <a:avLst/>
          </a:prstGeom>
          <a:noFill/>
          <a:ln w="31750" cap="flat" cmpd="sng">
            <a:solidFill>
              <a:srgbClr val="FF0000"/>
            </a:solidFill>
            <a:prstDash val="solid"/>
            <a:miter lim="800000"/>
            <a:headEnd type="none" w="sm" len="sm"/>
            <a:tailEnd type="triangle" w="med" len="med"/>
          </a:ln>
        </p:spPr>
      </p:cxnSp>
      <p:sp>
        <p:nvSpPr>
          <p:cNvPr id="284" name="Google Shape;284;p38"/>
          <p:cNvSpPr txBox="1"/>
          <p:nvPr/>
        </p:nvSpPr>
        <p:spPr>
          <a:xfrm>
            <a:off x="6734288" y="4467257"/>
            <a:ext cx="27432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400" b="0" i="1" u="none" strike="noStrike" cap="none">
                <a:solidFill>
                  <a:srgbClr val="000000"/>
                </a:solidFill>
                <a:latin typeface="Arial"/>
                <a:ea typeface="Arial"/>
                <a:cs typeface="Arial"/>
                <a:sym typeface="Arial"/>
              </a:rPr>
              <a:t>Open Science Tools:</a:t>
            </a:r>
            <a:endParaRPr/>
          </a:p>
          <a:p>
            <a:pPr marL="0" marR="0" lvl="0" indent="0" algn="l"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Improve collaboration</a:t>
            </a:r>
            <a:endParaRPr/>
          </a:p>
        </p:txBody>
      </p:sp>
      <p:sp>
        <p:nvSpPr>
          <p:cNvPr id="285" name="Google Shape;285;p38"/>
          <p:cNvSpPr txBox="1">
            <a:spLocks noGrp="1"/>
          </p:cNvSpPr>
          <p:nvPr>
            <p:ph type="title"/>
          </p:nvPr>
        </p:nvSpPr>
        <p:spPr>
          <a:xfrm>
            <a:off x="428625" y="314959"/>
            <a:ext cx="7686600" cy="68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 sz="3200" b="1"/>
              <a:t>Openness in RCR</a:t>
            </a:r>
            <a:endParaRPr/>
          </a:p>
        </p:txBody>
      </p:sp>
      <p:cxnSp>
        <p:nvCxnSpPr>
          <p:cNvPr id="286" name="Google Shape;286;p38"/>
          <p:cNvCxnSpPr/>
          <p:nvPr/>
        </p:nvCxnSpPr>
        <p:spPr>
          <a:xfrm>
            <a:off x="428625" y="996554"/>
            <a:ext cx="8715300" cy="0"/>
          </a:xfrm>
          <a:prstGeom prst="straightConnector1">
            <a:avLst/>
          </a:prstGeom>
          <a:noFill/>
          <a:ln w="50800" cap="flat" cmpd="sng">
            <a:solidFill>
              <a:srgbClr val="FFC000"/>
            </a:solidFill>
            <a:prstDash val="solid"/>
            <a:miter lim="800000"/>
            <a:headEnd type="none" w="sm" len="sm"/>
            <a:tailEnd type="none" w="sm" len="sm"/>
          </a:ln>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9"/>
          <p:cNvSpPr txBox="1">
            <a:spLocks noGrp="1"/>
          </p:cNvSpPr>
          <p:nvPr>
            <p:ph type="title"/>
          </p:nvPr>
        </p:nvSpPr>
        <p:spPr>
          <a:xfrm>
            <a:off x="428625" y="188715"/>
            <a:ext cx="7886700" cy="994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 b="1"/>
              <a:t>Extending the Reach of RCR</a:t>
            </a:r>
            <a:endParaRPr/>
          </a:p>
        </p:txBody>
      </p:sp>
      <p:sp>
        <p:nvSpPr>
          <p:cNvPr id="292" name="Google Shape;292;p39"/>
          <p:cNvSpPr txBox="1">
            <a:spLocks noGrp="1"/>
          </p:cNvSpPr>
          <p:nvPr>
            <p:ph type="body" idx="1"/>
          </p:nvPr>
        </p:nvSpPr>
        <p:spPr>
          <a:xfrm>
            <a:off x="628650" y="1369219"/>
            <a:ext cx="4857900" cy="3263400"/>
          </a:xfrm>
          <a:prstGeom prst="rect">
            <a:avLst/>
          </a:prstGeom>
          <a:noFill/>
          <a:ln>
            <a:noFill/>
          </a:ln>
        </p:spPr>
        <p:txBody>
          <a:bodyPr spcFirstLastPara="1" wrap="square" lIns="91425" tIns="45700" rIns="91425" bIns="45700" anchor="t" anchorCtr="0">
            <a:normAutofit/>
          </a:bodyPr>
          <a:lstStyle/>
          <a:p>
            <a:pPr marL="171450" lvl="0" indent="-171450" algn="l" rtl="0">
              <a:lnSpc>
                <a:spcPct val="150000"/>
              </a:lnSpc>
              <a:spcBef>
                <a:spcPts val="0"/>
              </a:spcBef>
              <a:spcAft>
                <a:spcPts val="0"/>
              </a:spcAft>
              <a:buClr>
                <a:schemeClr val="dk1"/>
              </a:buClr>
              <a:buSzPts val="2100"/>
              <a:buChar char="●"/>
            </a:pPr>
            <a:r>
              <a:rPr lang="en"/>
              <a:t>Creating new visions for the future</a:t>
            </a:r>
            <a:endParaRPr/>
          </a:p>
          <a:p>
            <a:pPr marL="171450" lvl="0" indent="-171450" algn="l" rtl="0">
              <a:lnSpc>
                <a:spcPct val="150000"/>
              </a:lnSpc>
              <a:spcBef>
                <a:spcPts val="750"/>
              </a:spcBef>
              <a:spcAft>
                <a:spcPts val="0"/>
              </a:spcAft>
              <a:buClr>
                <a:schemeClr val="dk1"/>
              </a:buClr>
              <a:buSzPts val="2100"/>
              <a:buChar char="●"/>
            </a:pPr>
            <a:r>
              <a:rPr lang="en" i="1"/>
              <a:t>Policy: </a:t>
            </a:r>
            <a:r>
              <a:rPr lang="en"/>
              <a:t>guiding research priorities and practices</a:t>
            </a:r>
            <a:endParaRPr/>
          </a:p>
          <a:p>
            <a:pPr marL="171450" lvl="0" indent="-171450" algn="l" rtl="0">
              <a:lnSpc>
                <a:spcPct val="150000"/>
              </a:lnSpc>
              <a:spcBef>
                <a:spcPts val="750"/>
              </a:spcBef>
              <a:spcAft>
                <a:spcPts val="1200"/>
              </a:spcAft>
              <a:buClr>
                <a:schemeClr val="dk1"/>
              </a:buClr>
              <a:buSzPts val="2100"/>
              <a:buChar char="●"/>
            </a:pPr>
            <a:r>
              <a:rPr lang="en" i="1"/>
              <a:t>Open Education, Open Hardware: </a:t>
            </a:r>
            <a:r>
              <a:rPr lang="en"/>
              <a:t>getting marginalized communities into research</a:t>
            </a:r>
            <a:endParaRPr i="1"/>
          </a:p>
        </p:txBody>
      </p:sp>
      <p:pic>
        <p:nvPicPr>
          <p:cNvPr id="293" name="Google Shape;293;p39"/>
          <p:cNvPicPr preferRelativeResize="0"/>
          <p:nvPr/>
        </p:nvPicPr>
        <p:blipFill rotWithShape="1">
          <a:blip r:embed="rId3">
            <a:alphaModFix/>
          </a:blip>
          <a:srcRect/>
          <a:stretch/>
        </p:blipFill>
        <p:spPr>
          <a:xfrm>
            <a:off x="6217583" y="1122004"/>
            <a:ext cx="2556536" cy="1462128"/>
          </a:xfrm>
          <a:prstGeom prst="rect">
            <a:avLst/>
          </a:prstGeom>
          <a:noFill/>
          <a:ln>
            <a:noFill/>
          </a:ln>
        </p:spPr>
      </p:pic>
      <p:cxnSp>
        <p:nvCxnSpPr>
          <p:cNvPr id="294" name="Google Shape;294;p39"/>
          <p:cNvCxnSpPr/>
          <p:nvPr/>
        </p:nvCxnSpPr>
        <p:spPr>
          <a:xfrm>
            <a:off x="428625" y="996554"/>
            <a:ext cx="8715300" cy="0"/>
          </a:xfrm>
          <a:prstGeom prst="straightConnector1">
            <a:avLst/>
          </a:prstGeom>
          <a:noFill/>
          <a:ln w="50800" cap="flat" cmpd="sng">
            <a:solidFill>
              <a:srgbClr val="FFC000"/>
            </a:solidFill>
            <a:prstDash val="solid"/>
            <a:miter lim="800000"/>
            <a:headEnd type="none" w="sm" len="sm"/>
            <a:tailEnd type="none" w="sm" len="sm"/>
          </a:ln>
        </p:spPr>
      </p:cxnSp>
      <p:pic>
        <p:nvPicPr>
          <p:cNvPr id="295" name="Google Shape;295;p39"/>
          <p:cNvPicPr preferRelativeResize="0"/>
          <p:nvPr/>
        </p:nvPicPr>
        <p:blipFill rotWithShape="1">
          <a:blip r:embed="rId4">
            <a:alphaModFix/>
          </a:blip>
          <a:srcRect/>
          <a:stretch/>
        </p:blipFill>
        <p:spPr>
          <a:xfrm>
            <a:off x="5945193" y="2554831"/>
            <a:ext cx="2979869" cy="261349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0"/>
          <p:cNvSpPr txBox="1">
            <a:spLocks noGrp="1"/>
          </p:cNvSpPr>
          <p:nvPr>
            <p:ph type="title"/>
          </p:nvPr>
        </p:nvSpPr>
        <p:spPr>
          <a:xfrm>
            <a:off x="428625" y="315596"/>
            <a:ext cx="4702800" cy="8175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17857"/>
              <a:buFont typeface="Calibri"/>
              <a:buNone/>
            </a:pPr>
            <a:r>
              <a:rPr lang="en" b="1"/>
              <a:t>Extending the Reach of RCR</a:t>
            </a:r>
            <a:endParaRPr/>
          </a:p>
        </p:txBody>
      </p:sp>
      <p:sp>
        <p:nvSpPr>
          <p:cNvPr id="301" name="Google Shape;301;p40"/>
          <p:cNvSpPr txBox="1">
            <a:spLocks noGrp="1"/>
          </p:cNvSpPr>
          <p:nvPr>
            <p:ph type="body" idx="1"/>
          </p:nvPr>
        </p:nvSpPr>
        <p:spPr>
          <a:xfrm>
            <a:off x="0" y="4871333"/>
            <a:ext cx="7304400" cy="736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1200"/>
              </a:spcAft>
              <a:buClr>
                <a:schemeClr val="dk1"/>
              </a:buClr>
              <a:buSzPts val="1400"/>
              <a:buNone/>
            </a:pPr>
            <a:r>
              <a:rPr lang="en" sz="1400"/>
              <a:t>www.openuphub.eu/component/k2/item/610-101-innovations-in-scholarly-communications</a:t>
            </a:r>
            <a:endParaRPr/>
          </a:p>
        </p:txBody>
      </p:sp>
      <p:sp>
        <p:nvSpPr>
          <p:cNvPr id="302" name="Google Shape;302;p40"/>
          <p:cNvSpPr txBox="1"/>
          <p:nvPr/>
        </p:nvSpPr>
        <p:spPr>
          <a:xfrm>
            <a:off x="410657" y="1225744"/>
            <a:ext cx="3798300" cy="3416400"/>
          </a:xfrm>
          <a:prstGeom prst="rect">
            <a:avLst/>
          </a:prstGeom>
          <a:noFill/>
          <a:ln>
            <a:noFill/>
          </a:ln>
        </p:spPr>
        <p:txBody>
          <a:bodyPr spcFirstLastPara="1" wrap="square" lIns="91425" tIns="91425" rIns="91425" bIns="91425" anchor="t" anchorCtr="0">
            <a:noAutofit/>
          </a:bodyPr>
          <a:lstStyle/>
          <a:p>
            <a:pPr marL="288036" marR="0" lvl="0" indent="-288036" algn="l" rtl="0">
              <a:lnSpc>
                <a:spcPct val="150000"/>
              </a:lnSpc>
              <a:spcBef>
                <a:spcPts val="75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Changing the way research is done</a:t>
            </a:r>
            <a:endParaRPr/>
          </a:p>
          <a:p>
            <a:pPr marL="288036" marR="0" lvl="0" indent="-288036" algn="l" rtl="0">
              <a:lnSpc>
                <a:spcPct val="150000"/>
              </a:lnSpc>
              <a:spcBef>
                <a:spcPts val="90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Changing the tools in research</a:t>
            </a:r>
            <a:endParaRPr/>
          </a:p>
          <a:p>
            <a:pPr marL="288036" marR="0" lvl="0" indent="-288036" algn="l" rtl="0">
              <a:lnSpc>
                <a:spcPct val="150000"/>
              </a:lnSpc>
              <a:spcBef>
                <a:spcPts val="900"/>
              </a:spcBef>
              <a:spcAft>
                <a:spcPts val="15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Linking up areas, disciplines and communities </a:t>
            </a:r>
            <a:endParaRPr/>
          </a:p>
        </p:txBody>
      </p:sp>
      <p:pic>
        <p:nvPicPr>
          <p:cNvPr id="303" name="Google Shape;303;p40"/>
          <p:cNvPicPr preferRelativeResize="0"/>
          <p:nvPr/>
        </p:nvPicPr>
        <p:blipFill rotWithShape="1">
          <a:blip r:embed="rId3">
            <a:alphaModFix/>
          </a:blip>
          <a:srcRect/>
          <a:stretch/>
        </p:blipFill>
        <p:spPr>
          <a:xfrm>
            <a:off x="5131397" y="1057110"/>
            <a:ext cx="3897616" cy="3863868"/>
          </a:xfrm>
          <a:prstGeom prst="rect">
            <a:avLst/>
          </a:prstGeom>
          <a:noFill/>
          <a:ln>
            <a:noFill/>
          </a:ln>
        </p:spPr>
      </p:pic>
      <p:cxnSp>
        <p:nvCxnSpPr>
          <p:cNvPr id="304" name="Google Shape;304;p40"/>
          <p:cNvCxnSpPr/>
          <p:nvPr/>
        </p:nvCxnSpPr>
        <p:spPr>
          <a:xfrm>
            <a:off x="428625" y="996554"/>
            <a:ext cx="8715300" cy="0"/>
          </a:xfrm>
          <a:prstGeom prst="straightConnector1">
            <a:avLst/>
          </a:prstGeom>
          <a:noFill/>
          <a:ln w="50800" cap="flat" cmpd="sng">
            <a:solidFill>
              <a:srgbClr val="FFC000"/>
            </a:solidFill>
            <a:prstDash val="solid"/>
            <a:miter lim="800000"/>
            <a:headEnd type="none" w="sm" len="sm"/>
            <a:tailEnd type="none" w="sm" len="sm"/>
          </a:ln>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1"/>
          <p:cNvSpPr txBox="1">
            <a:spLocks noGrp="1"/>
          </p:cNvSpPr>
          <p:nvPr>
            <p:ph type="title"/>
          </p:nvPr>
        </p:nvSpPr>
        <p:spPr>
          <a:xfrm>
            <a:off x="428625" y="278964"/>
            <a:ext cx="7886700" cy="829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 b="1"/>
              <a:t>Big Picture/Little Picture</a:t>
            </a:r>
            <a:endParaRPr/>
          </a:p>
        </p:txBody>
      </p:sp>
      <p:cxnSp>
        <p:nvCxnSpPr>
          <p:cNvPr id="310" name="Google Shape;310;p41"/>
          <p:cNvCxnSpPr/>
          <p:nvPr/>
        </p:nvCxnSpPr>
        <p:spPr>
          <a:xfrm>
            <a:off x="428625" y="996554"/>
            <a:ext cx="8715300" cy="0"/>
          </a:xfrm>
          <a:prstGeom prst="straightConnector1">
            <a:avLst/>
          </a:prstGeom>
          <a:noFill/>
          <a:ln w="50800" cap="flat" cmpd="sng">
            <a:solidFill>
              <a:srgbClr val="FFC000"/>
            </a:solidFill>
            <a:prstDash val="solid"/>
            <a:miter lim="800000"/>
            <a:headEnd type="none" w="sm" len="sm"/>
            <a:tailEnd type="none" w="sm" len="sm"/>
          </a:ln>
        </p:spPr>
      </p:cxnSp>
      <p:sp>
        <p:nvSpPr>
          <p:cNvPr id="311" name="Google Shape;311;p41"/>
          <p:cNvSpPr txBox="1">
            <a:spLocks noGrp="1"/>
          </p:cNvSpPr>
          <p:nvPr>
            <p:ph type="body" idx="1"/>
          </p:nvPr>
        </p:nvSpPr>
        <p:spPr>
          <a:xfrm>
            <a:off x="571500" y="1185863"/>
            <a:ext cx="7658100" cy="3672000"/>
          </a:xfrm>
          <a:prstGeom prst="rect">
            <a:avLst/>
          </a:prstGeom>
          <a:noFill/>
          <a:ln>
            <a:noFill/>
          </a:ln>
        </p:spPr>
        <p:txBody>
          <a:bodyPr spcFirstLastPara="1" wrap="square" lIns="91425" tIns="45700" rIns="91425" bIns="45700" anchor="t" anchorCtr="0">
            <a:normAutofit lnSpcReduction="20000"/>
          </a:bodyPr>
          <a:lstStyle/>
          <a:p>
            <a:pPr marL="171450" lvl="0" indent="-181483" algn="l" rtl="0">
              <a:lnSpc>
                <a:spcPct val="150000"/>
              </a:lnSpc>
              <a:spcBef>
                <a:spcPts val="0"/>
              </a:spcBef>
              <a:spcAft>
                <a:spcPts val="0"/>
              </a:spcAft>
              <a:buClr>
                <a:schemeClr val="dk1"/>
              </a:buClr>
              <a:buSzPts val="2100"/>
              <a:buChar char="●"/>
            </a:pPr>
            <a:r>
              <a:rPr lang="en"/>
              <a:t>Open Science is a cultural movement as well as a set of practices</a:t>
            </a:r>
            <a:endParaRPr/>
          </a:p>
          <a:p>
            <a:pPr marL="171450" lvl="0" indent="-181483" algn="l" rtl="0">
              <a:lnSpc>
                <a:spcPct val="150000"/>
              </a:lnSpc>
              <a:spcBef>
                <a:spcPts val="750"/>
              </a:spcBef>
              <a:spcAft>
                <a:spcPts val="0"/>
              </a:spcAft>
              <a:buClr>
                <a:schemeClr val="dk1"/>
              </a:buClr>
              <a:buSzPts val="2100"/>
              <a:buChar char="●"/>
            </a:pPr>
            <a:r>
              <a:rPr lang="en"/>
              <a:t>Individual researchers can show support for Open Science through the way they do their research</a:t>
            </a:r>
            <a:endParaRPr/>
          </a:p>
          <a:p>
            <a:pPr marL="171450" lvl="0" indent="-181483" algn="l" rtl="0">
              <a:lnSpc>
                <a:spcPct val="150000"/>
              </a:lnSpc>
              <a:spcBef>
                <a:spcPts val="750"/>
              </a:spcBef>
              <a:spcAft>
                <a:spcPts val="0"/>
              </a:spcAft>
              <a:buClr>
                <a:schemeClr val="dk1"/>
              </a:buClr>
              <a:buSzPts val="2100"/>
              <a:buChar char="●"/>
            </a:pPr>
            <a:r>
              <a:rPr lang="en"/>
              <a:t>Can make changes to daily research practices to be more open in all aspects of research</a:t>
            </a:r>
            <a:endParaRPr/>
          </a:p>
          <a:p>
            <a:pPr marL="171450" lvl="0" indent="-48133" algn="l" rtl="0">
              <a:lnSpc>
                <a:spcPct val="150000"/>
              </a:lnSpc>
              <a:spcBef>
                <a:spcPts val="750"/>
              </a:spcBef>
              <a:spcAft>
                <a:spcPts val="0"/>
              </a:spcAft>
              <a:buClr>
                <a:schemeClr val="dk1"/>
              </a:buClr>
              <a:buSzPts val="2100"/>
              <a:buNone/>
            </a:pPr>
            <a:endParaRPr/>
          </a:p>
          <a:p>
            <a:pPr marL="171450" lvl="0" indent="-181483" algn="l" rtl="0">
              <a:lnSpc>
                <a:spcPct val="150000"/>
              </a:lnSpc>
              <a:spcBef>
                <a:spcPts val="750"/>
              </a:spcBef>
              <a:spcAft>
                <a:spcPts val="1200"/>
              </a:spcAft>
              <a:buClr>
                <a:srgbClr val="FF0000"/>
              </a:buClr>
              <a:buSzPts val="2100"/>
              <a:buChar char="●"/>
            </a:pPr>
            <a:r>
              <a:rPr lang="en" i="1">
                <a:solidFill>
                  <a:srgbClr val="FF0000"/>
                </a:solidFill>
              </a:rPr>
              <a:t>There is no “hard and fast” rule – openness must work for you within your specific work context and with your daily challenges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316" name="Google Shape;316;p42"/>
          <p:cNvPicPr preferRelativeResize="0"/>
          <p:nvPr/>
        </p:nvPicPr>
        <p:blipFill rotWithShape="1">
          <a:blip r:embed="rId3">
            <a:alphaModFix/>
          </a:blip>
          <a:srcRect/>
          <a:stretch/>
        </p:blipFill>
        <p:spPr>
          <a:xfrm>
            <a:off x="1706245" y="1433195"/>
            <a:ext cx="5731511" cy="3831590"/>
          </a:xfrm>
          <a:prstGeom prst="rect">
            <a:avLst/>
          </a:prstGeom>
          <a:noFill/>
          <a:ln>
            <a:noFill/>
          </a:ln>
        </p:spPr>
      </p:pic>
      <p:sp>
        <p:nvSpPr>
          <p:cNvPr id="317" name="Google Shape;317;p42"/>
          <p:cNvSpPr txBox="1">
            <a:spLocks noGrp="1"/>
          </p:cNvSpPr>
          <p:nvPr>
            <p:ph type="title"/>
          </p:nvPr>
        </p:nvSpPr>
        <p:spPr>
          <a:xfrm>
            <a:off x="428625" y="273844"/>
            <a:ext cx="7886700" cy="994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 b="1"/>
              <a:t>“My” Open Science</a:t>
            </a:r>
            <a:endParaRPr/>
          </a:p>
        </p:txBody>
      </p:sp>
      <p:cxnSp>
        <p:nvCxnSpPr>
          <p:cNvPr id="318" name="Google Shape;318;p42"/>
          <p:cNvCxnSpPr/>
          <p:nvPr/>
        </p:nvCxnSpPr>
        <p:spPr>
          <a:xfrm>
            <a:off x="428625" y="996554"/>
            <a:ext cx="8715300" cy="0"/>
          </a:xfrm>
          <a:prstGeom prst="straightConnector1">
            <a:avLst/>
          </a:prstGeom>
          <a:noFill/>
          <a:ln w="50800" cap="flat" cmpd="sng">
            <a:solidFill>
              <a:srgbClr val="FFC000"/>
            </a:solidFill>
            <a:prstDash val="solid"/>
            <a:miter lim="800000"/>
            <a:headEnd type="none" w="sm" len="sm"/>
            <a:tailEnd type="none" w="sm" len="sm"/>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428625" y="378021"/>
            <a:ext cx="8303700" cy="572700"/>
          </a:xfrm>
          <a:prstGeom prst="rect">
            <a:avLst/>
          </a:prstGeom>
          <a:noFill/>
          <a:ln>
            <a:noFill/>
          </a:ln>
        </p:spPr>
        <p:txBody>
          <a:bodyPr spcFirstLastPara="1" wrap="square" lIns="91425" tIns="91425" rIns="91425" bIns="91425" anchor="t" anchorCtr="0">
            <a:normAutofit fontScale="90000"/>
          </a:bodyPr>
          <a:lstStyle/>
          <a:p>
            <a:pPr marL="0" marR="0" lvl="0" indent="0" algn="l" rtl="0">
              <a:lnSpc>
                <a:spcPct val="100000"/>
              </a:lnSpc>
              <a:spcBef>
                <a:spcPts val="0"/>
              </a:spcBef>
              <a:spcAft>
                <a:spcPts val="0"/>
              </a:spcAft>
              <a:buClr>
                <a:schemeClr val="dk1"/>
              </a:buClr>
              <a:buSzPct val="119047"/>
              <a:buFont typeface="Oswald"/>
              <a:buNone/>
            </a:pPr>
            <a:r>
              <a:rPr lang="en" b="1">
                <a:latin typeface="Calibri"/>
                <a:ea typeface="Calibri"/>
                <a:cs typeface="Calibri"/>
                <a:sym typeface="Calibri"/>
              </a:rPr>
              <a:t>Translating RCR into a Digital Age</a:t>
            </a:r>
            <a:endParaRPr/>
          </a:p>
        </p:txBody>
      </p:sp>
      <p:sp>
        <p:nvSpPr>
          <p:cNvPr id="77" name="Google Shape;77;p16"/>
          <p:cNvSpPr txBox="1">
            <a:spLocks noGrp="1"/>
          </p:cNvSpPr>
          <p:nvPr>
            <p:ph type="body" idx="1"/>
          </p:nvPr>
        </p:nvSpPr>
        <p:spPr>
          <a:xfrm>
            <a:off x="528638" y="1328738"/>
            <a:ext cx="8303700" cy="3680100"/>
          </a:xfrm>
          <a:prstGeom prst="rect">
            <a:avLst/>
          </a:prstGeom>
          <a:noFill/>
          <a:ln>
            <a:noFill/>
          </a:ln>
        </p:spPr>
        <p:txBody>
          <a:bodyPr spcFirstLastPara="1" wrap="square" lIns="91425" tIns="91425" rIns="91425" bIns="91425" anchor="t" anchorCtr="0">
            <a:noAutofit/>
          </a:bodyPr>
          <a:lstStyle/>
          <a:p>
            <a:pPr marL="285750" lvl="0" indent="-285750" algn="l" rtl="0">
              <a:lnSpc>
                <a:spcPct val="170000"/>
              </a:lnSpc>
              <a:spcBef>
                <a:spcPts val="0"/>
              </a:spcBef>
              <a:spcAft>
                <a:spcPts val="0"/>
              </a:spcAft>
              <a:buSzPts val="1800"/>
              <a:buFont typeface="Arial"/>
              <a:buChar char="•"/>
            </a:pPr>
            <a:r>
              <a:rPr lang="en">
                <a:solidFill>
                  <a:schemeClr val="dk1"/>
                </a:solidFill>
                <a:latin typeface="Calibri"/>
                <a:ea typeface="Calibri"/>
                <a:cs typeface="Calibri"/>
                <a:sym typeface="Calibri"/>
              </a:rPr>
              <a:t>Understandings of RCR in a digital age continue to evolve</a:t>
            </a:r>
            <a:endParaRPr/>
          </a:p>
          <a:p>
            <a:pPr marL="285750" lvl="0" indent="-285750" algn="l" rtl="0">
              <a:lnSpc>
                <a:spcPct val="170000"/>
              </a:lnSpc>
              <a:spcBef>
                <a:spcPts val="0"/>
              </a:spcBef>
              <a:spcAft>
                <a:spcPts val="0"/>
              </a:spcAft>
              <a:buSzPts val="1800"/>
              <a:buFont typeface="Arial"/>
              <a:buChar char="•"/>
            </a:pPr>
            <a:r>
              <a:rPr lang="en">
                <a:solidFill>
                  <a:schemeClr val="dk1"/>
                </a:solidFill>
                <a:latin typeface="Calibri"/>
                <a:ea typeface="Calibri"/>
                <a:cs typeface="Calibri"/>
                <a:sym typeface="Calibri"/>
              </a:rPr>
              <a:t>Extension of existing discussion, but also new areas for concern</a:t>
            </a:r>
            <a:endParaRPr/>
          </a:p>
          <a:p>
            <a:pPr marL="742950" lvl="1" indent="-285750" algn="l" rtl="0">
              <a:lnSpc>
                <a:spcPct val="170000"/>
              </a:lnSpc>
              <a:spcBef>
                <a:spcPts val="1600"/>
              </a:spcBef>
              <a:spcAft>
                <a:spcPts val="0"/>
              </a:spcAft>
              <a:buSzPts val="1400"/>
              <a:buFont typeface="Arial"/>
              <a:buChar char="•"/>
            </a:pPr>
            <a:r>
              <a:rPr lang="en" sz="1600">
                <a:solidFill>
                  <a:schemeClr val="dk1"/>
                </a:solidFill>
                <a:latin typeface="Calibri"/>
                <a:ea typeface="Calibri"/>
                <a:cs typeface="Calibri"/>
                <a:sym typeface="Calibri"/>
              </a:rPr>
              <a:t>Opportunity to share vs loss of control</a:t>
            </a:r>
            <a:endParaRPr/>
          </a:p>
          <a:p>
            <a:pPr marL="742950" lvl="1" indent="-285750" algn="l" rtl="0">
              <a:lnSpc>
                <a:spcPct val="170000"/>
              </a:lnSpc>
              <a:spcBef>
                <a:spcPts val="1600"/>
              </a:spcBef>
              <a:spcAft>
                <a:spcPts val="0"/>
              </a:spcAft>
              <a:buSzPts val="1400"/>
              <a:buFont typeface="Arial"/>
              <a:buChar char="•"/>
            </a:pPr>
            <a:r>
              <a:rPr lang="en" sz="1600">
                <a:solidFill>
                  <a:schemeClr val="dk1"/>
                </a:solidFill>
                <a:latin typeface="Calibri"/>
                <a:ea typeface="Calibri"/>
                <a:cs typeface="Calibri"/>
                <a:sym typeface="Calibri"/>
              </a:rPr>
              <a:t>Increase benefits of research for public vs possible harms </a:t>
            </a:r>
            <a:endParaRPr/>
          </a:p>
          <a:p>
            <a:pPr marL="742950" lvl="1" indent="-285750" algn="l" rtl="0">
              <a:lnSpc>
                <a:spcPct val="170000"/>
              </a:lnSpc>
              <a:spcBef>
                <a:spcPts val="1600"/>
              </a:spcBef>
              <a:spcAft>
                <a:spcPts val="0"/>
              </a:spcAft>
              <a:buSzPts val="1400"/>
              <a:buFont typeface="Arial"/>
              <a:buChar char="•"/>
            </a:pPr>
            <a:r>
              <a:rPr lang="en" sz="1600">
                <a:solidFill>
                  <a:schemeClr val="dk1"/>
                </a:solidFill>
                <a:latin typeface="Calibri"/>
                <a:ea typeface="Calibri"/>
                <a:cs typeface="Calibri"/>
                <a:sym typeface="Calibri"/>
              </a:rPr>
              <a:t>(Un)Intended marginalizations</a:t>
            </a:r>
            <a:endParaRPr sz="1600">
              <a:solidFill>
                <a:schemeClr val="dk1"/>
              </a:solidFill>
              <a:latin typeface="Calibri"/>
              <a:ea typeface="Calibri"/>
              <a:cs typeface="Calibri"/>
              <a:sym typeface="Calibri"/>
            </a:endParaRPr>
          </a:p>
          <a:p>
            <a:pPr marL="742950" lvl="1" indent="-285750" algn="l" rtl="0">
              <a:lnSpc>
                <a:spcPct val="170000"/>
              </a:lnSpc>
              <a:spcBef>
                <a:spcPts val="1600"/>
              </a:spcBef>
              <a:spcAft>
                <a:spcPts val="0"/>
              </a:spcAft>
              <a:buSzPts val="1400"/>
              <a:buFont typeface="Arial"/>
              <a:buChar char="•"/>
            </a:pPr>
            <a:r>
              <a:rPr lang="en" sz="1600">
                <a:solidFill>
                  <a:schemeClr val="dk1"/>
                </a:solidFill>
                <a:latin typeface="Calibri"/>
                <a:ea typeface="Calibri"/>
                <a:cs typeface="Calibri"/>
                <a:sym typeface="Calibri"/>
              </a:rPr>
              <a:t>Data recombination, re-use </a:t>
            </a:r>
            <a:endParaRPr/>
          </a:p>
          <a:p>
            <a:pPr marL="114300" lvl="0" indent="0" algn="l" rtl="0">
              <a:lnSpc>
                <a:spcPct val="170000"/>
              </a:lnSpc>
              <a:spcBef>
                <a:spcPts val="0"/>
              </a:spcBef>
              <a:spcAft>
                <a:spcPts val="0"/>
              </a:spcAft>
              <a:buSzPts val="1800"/>
              <a:buNone/>
            </a:pPr>
            <a:endParaRPr sz="1600">
              <a:solidFill>
                <a:schemeClr val="dk1"/>
              </a:solidFill>
              <a:latin typeface="Calibri"/>
              <a:ea typeface="Calibri"/>
              <a:cs typeface="Calibri"/>
              <a:sym typeface="Calibri"/>
            </a:endParaRPr>
          </a:p>
        </p:txBody>
      </p:sp>
      <p:cxnSp>
        <p:nvCxnSpPr>
          <p:cNvPr id="78" name="Google Shape;78;p16"/>
          <p:cNvCxnSpPr/>
          <p:nvPr/>
        </p:nvCxnSpPr>
        <p:spPr>
          <a:xfrm>
            <a:off x="428625" y="996554"/>
            <a:ext cx="8715300" cy="0"/>
          </a:xfrm>
          <a:prstGeom prst="straightConnector1">
            <a:avLst/>
          </a:prstGeom>
          <a:noFill/>
          <a:ln w="50800" cap="flat" cmpd="sng">
            <a:solidFill>
              <a:srgbClr val="FFC000"/>
            </a:solidFill>
            <a:prstDash val="solid"/>
            <a:miter lim="800000"/>
            <a:headEnd type="none" w="sm" len="sm"/>
            <a:tailEnd type="none" w="sm" len="sm"/>
          </a:ln>
        </p:spPr>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3"/>
          <p:cNvSpPr txBox="1">
            <a:spLocks noGrp="1"/>
          </p:cNvSpPr>
          <p:nvPr>
            <p:ph type="title"/>
          </p:nvPr>
        </p:nvSpPr>
        <p:spPr>
          <a:xfrm>
            <a:off x="445770" y="263567"/>
            <a:ext cx="7886700" cy="994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 sz="3200" b="1"/>
              <a:t>Different Actions at Different Stages</a:t>
            </a:r>
            <a:endParaRPr/>
          </a:p>
        </p:txBody>
      </p:sp>
      <p:grpSp>
        <p:nvGrpSpPr>
          <p:cNvPr id="324" name="Google Shape;324;p43"/>
          <p:cNvGrpSpPr/>
          <p:nvPr/>
        </p:nvGrpSpPr>
        <p:grpSpPr>
          <a:xfrm>
            <a:off x="2539186" y="1514181"/>
            <a:ext cx="3699853" cy="3485100"/>
            <a:chOff x="250130" y="-4741"/>
            <a:chExt cx="3699853" cy="3485100"/>
          </a:xfrm>
        </p:grpSpPr>
        <p:sp>
          <p:nvSpPr>
            <p:cNvPr id="325" name="Google Shape;325;p43"/>
            <p:cNvSpPr/>
            <p:nvPr/>
          </p:nvSpPr>
          <p:spPr>
            <a:xfrm>
              <a:off x="353741" y="-4741"/>
              <a:ext cx="3485100" cy="3485100"/>
            </a:xfrm>
            <a:custGeom>
              <a:avLst/>
              <a:gdLst/>
              <a:ahLst/>
              <a:cxnLst/>
              <a:rect l="l" t="t" r="r" b="b"/>
              <a:pathLst>
                <a:path w="120000" h="120000" extrusionOk="0">
                  <a:moveTo>
                    <a:pt x="74167" y="5210"/>
                  </a:moveTo>
                  <a:lnTo>
                    <a:pt x="74167" y="5210"/>
                  </a:lnTo>
                  <a:cubicBezTo>
                    <a:pt x="100267" y="11959"/>
                    <a:pt x="117983" y="36181"/>
                    <a:pt x="116507" y="63099"/>
                  </a:cubicBezTo>
                  <a:cubicBezTo>
                    <a:pt x="115031" y="90016"/>
                    <a:pt x="94773" y="112156"/>
                    <a:pt x="68091" y="116011"/>
                  </a:cubicBezTo>
                  <a:cubicBezTo>
                    <a:pt x="41410" y="119865"/>
                    <a:pt x="15714" y="104364"/>
                    <a:pt x="6680" y="78965"/>
                  </a:cubicBezTo>
                  <a:cubicBezTo>
                    <a:pt x="-2354" y="53565"/>
                    <a:pt x="7783" y="25319"/>
                    <a:pt x="30905" y="11460"/>
                  </a:cubicBezTo>
                  <a:lnTo>
                    <a:pt x="29416" y="8408"/>
                  </a:lnTo>
                  <a:lnTo>
                    <a:pt x="36562" y="11988"/>
                  </a:lnTo>
                  <a:lnTo>
                    <a:pt x="35182" y="20221"/>
                  </a:lnTo>
                  <a:lnTo>
                    <a:pt x="33693" y="17171"/>
                  </a:lnTo>
                  <a:lnTo>
                    <a:pt x="33693" y="17171"/>
                  </a:lnTo>
                  <a:cubicBezTo>
                    <a:pt x="13335" y="29676"/>
                    <a:pt x="4592" y="54783"/>
                    <a:pt x="12782" y="77228"/>
                  </a:cubicBezTo>
                  <a:cubicBezTo>
                    <a:pt x="20971" y="99673"/>
                    <a:pt x="43828" y="113251"/>
                    <a:pt x="67456" y="109707"/>
                  </a:cubicBezTo>
                  <a:cubicBezTo>
                    <a:pt x="91084" y="106163"/>
                    <a:pt x="108952" y="86476"/>
                    <a:pt x="110195" y="62616"/>
                  </a:cubicBezTo>
                  <a:cubicBezTo>
                    <a:pt x="111439" y="38756"/>
                    <a:pt x="95714" y="17319"/>
                    <a:pt x="72583" y="11337"/>
                  </a:cubicBezTo>
                  <a:close/>
                </a:path>
              </a:pathLst>
            </a:custGeom>
            <a:solidFill>
              <a:srgbClr val="CCD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43"/>
            <p:cNvSpPr/>
            <p:nvPr/>
          </p:nvSpPr>
          <p:spPr>
            <a:xfrm>
              <a:off x="1470799" y="1173"/>
              <a:ext cx="1251000" cy="625500"/>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43"/>
            <p:cNvSpPr txBox="1"/>
            <p:nvPr/>
          </p:nvSpPr>
          <p:spPr>
            <a:xfrm>
              <a:off x="1501334" y="31708"/>
              <a:ext cx="1189800" cy="564300"/>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rgbClr val="000000"/>
                </a:buClr>
                <a:buSzPts val="1900"/>
                <a:buFont typeface="Arial"/>
                <a:buNone/>
              </a:pPr>
              <a:r>
                <a:rPr lang="en" sz="1900" b="0" i="0" u="none" strike="noStrike" cap="none">
                  <a:solidFill>
                    <a:schemeClr val="lt1"/>
                  </a:solidFill>
                  <a:latin typeface="Arial"/>
                  <a:ea typeface="Arial"/>
                  <a:cs typeface="Arial"/>
                  <a:sym typeface="Arial"/>
                </a:rPr>
                <a:t>Create</a:t>
              </a:r>
              <a:endParaRPr/>
            </a:p>
          </p:txBody>
        </p:sp>
        <p:sp>
          <p:nvSpPr>
            <p:cNvPr id="328" name="Google Shape;328;p43"/>
            <p:cNvSpPr/>
            <p:nvPr/>
          </p:nvSpPr>
          <p:spPr>
            <a:xfrm>
              <a:off x="2698983" y="708515"/>
              <a:ext cx="1251000" cy="625500"/>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43"/>
            <p:cNvSpPr txBox="1"/>
            <p:nvPr/>
          </p:nvSpPr>
          <p:spPr>
            <a:xfrm>
              <a:off x="2729518" y="739050"/>
              <a:ext cx="1189800" cy="564300"/>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rgbClr val="000000"/>
                </a:buClr>
                <a:buSzPts val="1900"/>
                <a:buFont typeface="Arial"/>
                <a:buNone/>
              </a:pPr>
              <a:r>
                <a:rPr lang="en" sz="1900" b="0" i="0" u="none" strike="noStrike" cap="none">
                  <a:solidFill>
                    <a:schemeClr val="lt1"/>
                  </a:solidFill>
                  <a:latin typeface="Arial"/>
                  <a:ea typeface="Arial"/>
                  <a:cs typeface="Arial"/>
                  <a:sym typeface="Arial"/>
                </a:rPr>
                <a:t>Document</a:t>
              </a:r>
              <a:endParaRPr/>
            </a:p>
          </p:txBody>
        </p:sp>
        <p:sp>
          <p:nvSpPr>
            <p:cNvPr id="330" name="Google Shape;330;p43"/>
            <p:cNvSpPr/>
            <p:nvPr/>
          </p:nvSpPr>
          <p:spPr>
            <a:xfrm>
              <a:off x="2698983" y="2122361"/>
              <a:ext cx="1251000" cy="625500"/>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43"/>
            <p:cNvSpPr txBox="1"/>
            <p:nvPr/>
          </p:nvSpPr>
          <p:spPr>
            <a:xfrm>
              <a:off x="2729518" y="2152896"/>
              <a:ext cx="1189800" cy="564300"/>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rgbClr val="000000"/>
                </a:buClr>
                <a:buSzPts val="1900"/>
                <a:buFont typeface="Arial"/>
                <a:buNone/>
              </a:pPr>
              <a:r>
                <a:rPr lang="en" sz="1900" b="0" i="0" u="none" strike="noStrike" cap="none">
                  <a:solidFill>
                    <a:schemeClr val="lt1"/>
                  </a:solidFill>
                  <a:latin typeface="Arial"/>
                  <a:ea typeface="Arial"/>
                  <a:cs typeface="Arial"/>
                  <a:sym typeface="Arial"/>
                </a:rPr>
                <a:t>Use</a:t>
              </a:r>
              <a:endParaRPr/>
            </a:p>
          </p:txBody>
        </p:sp>
        <p:sp>
          <p:nvSpPr>
            <p:cNvPr id="332" name="Google Shape;332;p43"/>
            <p:cNvSpPr/>
            <p:nvPr/>
          </p:nvSpPr>
          <p:spPr>
            <a:xfrm>
              <a:off x="1474556" y="2829284"/>
              <a:ext cx="1251000" cy="625500"/>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43"/>
            <p:cNvSpPr txBox="1"/>
            <p:nvPr/>
          </p:nvSpPr>
          <p:spPr>
            <a:xfrm>
              <a:off x="1505091" y="2859819"/>
              <a:ext cx="1189800" cy="564300"/>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rgbClr val="000000"/>
                </a:buClr>
                <a:buSzPts val="1900"/>
                <a:buFont typeface="Arial"/>
                <a:buNone/>
              </a:pPr>
              <a:r>
                <a:rPr lang="en" sz="1900" b="0" i="0" u="none" strike="noStrike" cap="none">
                  <a:solidFill>
                    <a:schemeClr val="lt1"/>
                  </a:solidFill>
                  <a:latin typeface="Arial"/>
                  <a:ea typeface="Arial"/>
                  <a:cs typeface="Arial"/>
                  <a:sym typeface="Arial"/>
                </a:rPr>
                <a:t>Store</a:t>
              </a:r>
              <a:endParaRPr/>
            </a:p>
          </p:txBody>
        </p:sp>
        <p:sp>
          <p:nvSpPr>
            <p:cNvPr id="334" name="Google Shape;334;p43"/>
            <p:cNvSpPr/>
            <p:nvPr/>
          </p:nvSpPr>
          <p:spPr>
            <a:xfrm>
              <a:off x="250130" y="2122361"/>
              <a:ext cx="1251000" cy="625500"/>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43"/>
            <p:cNvSpPr txBox="1"/>
            <p:nvPr/>
          </p:nvSpPr>
          <p:spPr>
            <a:xfrm>
              <a:off x="280665" y="2152896"/>
              <a:ext cx="1189800" cy="564300"/>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rgbClr val="000000"/>
                </a:buClr>
                <a:buSzPts val="1900"/>
                <a:buFont typeface="Arial"/>
                <a:buNone/>
              </a:pPr>
              <a:r>
                <a:rPr lang="en" sz="1900" b="0" i="0" u="none" strike="noStrike" cap="none">
                  <a:solidFill>
                    <a:schemeClr val="lt1"/>
                  </a:solidFill>
                  <a:latin typeface="Arial"/>
                  <a:ea typeface="Arial"/>
                  <a:cs typeface="Arial"/>
                  <a:sym typeface="Arial"/>
                </a:rPr>
                <a:t>Share</a:t>
              </a:r>
              <a:endParaRPr/>
            </a:p>
          </p:txBody>
        </p:sp>
        <p:sp>
          <p:nvSpPr>
            <p:cNvPr id="336" name="Google Shape;336;p43"/>
            <p:cNvSpPr/>
            <p:nvPr/>
          </p:nvSpPr>
          <p:spPr>
            <a:xfrm>
              <a:off x="250130" y="708515"/>
              <a:ext cx="1251000" cy="625500"/>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43"/>
            <p:cNvSpPr txBox="1"/>
            <p:nvPr/>
          </p:nvSpPr>
          <p:spPr>
            <a:xfrm>
              <a:off x="280665" y="739050"/>
              <a:ext cx="1189800" cy="564300"/>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rgbClr val="000000"/>
                </a:buClr>
                <a:buSzPts val="1900"/>
                <a:buFont typeface="Arial"/>
                <a:buNone/>
              </a:pPr>
              <a:r>
                <a:rPr lang="en" sz="1900" b="0" i="0" u="none" strike="noStrike" cap="none">
                  <a:solidFill>
                    <a:schemeClr val="lt1"/>
                  </a:solidFill>
                  <a:latin typeface="Arial"/>
                  <a:ea typeface="Arial"/>
                  <a:cs typeface="Arial"/>
                  <a:sym typeface="Arial"/>
                </a:rPr>
                <a:t>Preserve</a:t>
              </a:r>
              <a:endParaRPr/>
            </a:p>
          </p:txBody>
        </p:sp>
      </p:grpSp>
      <p:cxnSp>
        <p:nvCxnSpPr>
          <p:cNvPr id="338" name="Google Shape;338;p43"/>
          <p:cNvCxnSpPr/>
          <p:nvPr/>
        </p:nvCxnSpPr>
        <p:spPr>
          <a:xfrm>
            <a:off x="428625" y="996554"/>
            <a:ext cx="8715300" cy="0"/>
          </a:xfrm>
          <a:prstGeom prst="straightConnector1">
            <a:avLst/>
          </a:prstGeom>
          <a:noFill/>
          <a:ln w="50800" cap="flat" cmpd="sng">
            <a:solidFill>
              <a:srgbClr val="FFC000"/>
            </a:solidFill>
            <a:prstDash val="solid"/>
            <a:miter lim="800000"/>
            <a:headEnd type="none" w="sm" len="sm"/>
            <a:tailEnd type="none" w="sm" len="sm"/>
          </a:ln>
        </p:spPr>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44"/>
          <p:cNvSpPr txBox="1">
            <a:spLocks noGrp="1"/>
          </p:cNvSpPr>
          <p:nvPr>
            <p:ph type="title"/>
          </p:nvPr>
        </p:nvSpPr>
        <p:spPr>
          <a:xfrm>
            <a:off x="428625" y="273844"/>
            <a:ext cx="7886700" cy="994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 b="1"/>
              <a:t>Individual Openness: More Than Open Access</a:t>
            </a:r>
            <a:endParaRPr/>
          </a:p>
        </p:txBody>
      </p:sp>
      <p:graphicFrame>
        <p:nvGraphicFramePr>
          <p:cNvPr id="344" name="Google Shape;344;p44"/>
          <p:cNvGraphicFramePr/>
          <p:nvPr/>
        </p:nvGraphicFramePr>
        <p:xfrm>
          <a:off x="886460" y="1268016"/>
          <a:ext cx="3000000" cy="3000000"/>
        </p:xfrm>
        <a:graphic>
          <a:graphicData uri="http://schemas.openxmlformats.org/drawingml/2006/table">
            <a:tbl>
              <a:tblPr firstRow="1" firstCol="1" bandRow="1">
                <a:noFill/>
                <a:tableStyleId>{12E6E671-CE58-48F2-983E-9DF94CB8DD6B}</a:tableStyleId>
              </a:tblPr>
              <a:tblGrid>
                <a:gridCol w="7078975">
                  <a:extLst>
                    <a:ext uri="{9D8B030D-6E8A-4147-A177-3AD203B41FA5}">
                      <a16:colId xmlns:a16="http://schemas.microsoft.com/office/drawing/2014/main" val="20000"/>
                    </a:ext>
                  </a:extLst>
                </a:gridCol>
              </a:tblGrid>
              <a:tr h="927000">
                <a:tc>
                  <a:txBody>
                    <a:bodyPr/>
                    <a:lstStyle/>
                    <a:p>
                      <a:pPr marL="457200" marR="0" lvl="0" indent="0" algn="just" rtl="0">
                        <a:lnSpc>
                          <a:spcPct val="107000"/>
                        </a:lnSpc>
                        <a:spcBef>
                          <a:spcPts val="0"/>
                        </a:spcBef>
                        <a:spcAft>
                          <a:spcPts val="0"/>
                        </a:spcAft>
                        <a:buNone/>
                      </a:pPr>
                      <a:r>
                        <a:rPr lang="en" sz="1200" u="none" strike="noStrike" cap="none"/>
                        <a:t>Share your data - the research data that underpins publications should also be accessible to support validation and facilitate reuse. In cases where data sensitivities won't allow open access, be sure to provide details on how someone could request authorised access.</a:t>
                      </a: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205300">
                <a:tc>
                  <a:txBody>
                    <a:bodyPr/>
                    <a:lstStyle/>
                    <a:p>
                      <a:pPr marL="457200" marR="0" lvl="0" indent="0" algn="l" rtl="0">
                        <a:lnSpc>
                          <a:spcPct val="107000"/>
                        </a:lnSpc>
                        <a:spcBef>
                          <a:spcPts val="0"/>
                        </a:spcBef>
                        <a:spcAft>
                          <a:spcPts val="0"/>
                        </a:spcAft>
                        <a:buNone/>
                      </a:pPr>
                      <a:r>
                        <a:rPr lang="en" sz="1100" u="none" strike="noStrike" cap="none"/>
                        <a:t> </a:t>
                      </a: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r h="927000">
                <a:tc>
                  <a:txBody>
                    <a:bodyPr/>
                    <a:lstStyle/>
                    <a:p>
                      <a:pPr marL="457200" marR="0" lvl="0" indent="0" algn="just" rtl="0">
                        <a:lnSpc>
                          <a:spcPct val="107000"/>
                        </a:lnSpc>
                        <a:spcBef>
                          <a:spcPts val="0"/>
                        </a:spcBef>
                        <a:spcAft>
                          <a:spcPts val="0"/>
                        </a:spcAft>
                        <a:buNone/>
                      </a:pPr>
                      <a:r>
                        <a:rPr lang="en" sz="1200" u="none" strike="noStrike" cap="none"/>
                        <a:t>Share your code - many researchers now develop bespoke bits of code to help them analyse and/or visualise the data they have collected. Having access to this code is essential for supporting the validation of your findings and to help others to build upon your work.</a:t>
                      </a: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2"/>
                  </a:ext>
                </a:extLst>
              </a:tr>
              <a:tr h="205300">
                <a:tc>
                  <a:txBody>
                    <a:bodyPr/>
                    <a:lstStyle/>
                    <a:p>
                      <a:pPr marL="457200" marR="0" lvl="0" indent="0" algn="l" rtl="0">
                        <a:lnSpc>
                          <a:spcPct val="107000"/>
                        </a:lnSpc>
                        <a:spcBef>
                          <a:spcPts val="0"/>
                        </a:spcBef>
                        <a:spcAft>
                          <a:spcPts val="0"/>
                        </a:spcAft>
                        <a:buNone/>
                      </a:pPr>
                      <a:r>
                        <a:rPr lang="en" sz="1100" u="none" strike="noStrike" cap="none"/>
                        <a:t> </a:t>
                      </a: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3"/>
                  </a:ext>
                </a:extLst>
              </a:tr>
              <a:tr h="1161325">
                <a:tc>
                  <a:txBody>
                    <a:bodyPr/>
                    <a:lstStyle/>
                    <a:p>
                      <a:pPr marL="457200" marR="0" lvl="0" indent="0" algn="just" rtl="0">
                        <a:lnSpc>
                          <a:spcPct val="107000"/>
                        </a:lnSpc>
                        <a:spcBef>
                          <a:spcPts val="0"/>
                        </a:spcBef>
                        <a:spcAft>
                          <a:spcPts val="0"/>
                        </a:spcAft>
                        <a:buNone/>
                      </a:pPr>
                      <a:r>
                        <a:rPr lang="en" sz="1200" u="none" strike="noStrike" cap="none"/>
                        <a:t>Share your workflows - without knowing what steps were taken to capture, process and analyse the data - and in what order - it can be virtually impossible to validate published findings. This has led to what some are calling the Reproducibility Crisis. Nature's special issue on Challenges in Irreproducible Research gives you a better sense of the scale of this problem.</a:t>
                      </a:r>
                      <a:r>
                        <a:rPr lang="en" sz="1100" u="none" strike="noStrike" cap="none"/>
                        <a:t> </a:t>
                      </a: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4"/>
                  </a:ext>
                </a:extLst>
              </a:tr>
            </a:tbl>
          </a:graphicData>
        </a:graphic>
      </p:graphicFrame>
      <p:sp>
        <p:nvSpPr>
          <p:cNvPr id="345" name="Google Shape;345;p44"/>
          <p:cNvSpPr/>
          <p:nvPr/>
        </p:nvSpPr>
        <p:spPr>
          <a:xfrm>
            <a:off x="1709738" y="1927225"/>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br>
              <a:rPr lang="en"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cxnSp>
        <p:nvCxnSpPr>
          <p:cNvPr id="346" name="Google Shape;346;p44"/>
          <p:cNvCxnSpPr/>
          <p:nvPr/>
        </p:nvCxnSpPr>
        <p:spPr>
          <a:xfrm>
            <a:off x="428625" y="996554"/>
            <a:ext cx="8715300" cy="0"/>
          </a:xfrm>
          <a:prstGeom prst="straightConnector1">
            <a:avLst/>
          </a:prstGeom>
          <a:noFill/>
          <a:ln w="50800" cap="flat" cmpd="sng">
            <a:solidFill>
              <a:srgbClr val="FFC000"/>
            </a:solidFill>
            <a:prstDash val="solid"/>
            <a:miter lim="800000"/>
            <a:headEnd type="none" w="sm" len="sm"/>
            <a:tailEnd type="none" w="sm" len="sm"/>
          </a:ln>
        </p:spPr>
      </p:cxnSp>
      <p:sp>
        <p:nvSpPr>
          <p:cNvPr id="347" name="Google Shape;347;p44"/>
          <p:cNvSpPr txBox="1"/>
          <p:nvPr/>
        </p:nvSpPr>
        <p:spPr>
          <a:xfrm>
            <a:off x="5486400" y="4811493"/>
            <a:ext cx="23247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www.fosteropenscience.eu</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45"/>
          <p:cNvSpPr txBox="1">
            <a:spLocks noGrp="1"/>
          </p:cNvSpPr>
          <p:nvPr>
            <p:ph type="title"/>
          </p:nvPr>
        </p:nvSpPr>
        <p:spPr>
          <a:xfrm>
            <a:off x="428625" y="188715"/>
            <a:ext cx="7886700" cy="994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 b="1"/>
              <a:t>Pragmatic Openness</a:t>
            </a:r>
            <a:endParaRPr/>
          </a:p>
        </p:txBody>
      </p:sp>
      <p:sp>
        <p:nvSpPr>
          <p:cNvPr id="353" name="Google Shape;353;p45"/>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rmAutofit lnSpcReduction="10000"/>
          </a:bodyPr>
          <a:lstStyle/>
          <a:p>
            <a:pPr marL="171450" lvl="0" indent="-181483" algn="l" rtl="0">
              <a:lnSpc>
                <a:spcPct val="150000"/>
              </a:lnSpc>
              <a:spcBef>
                <a:spcPts val="0"/>
              </a:spcBef>
              <a:spcAft>
                <a:spcPts val="0"/>
              </a:spcAft>
              <a:buClr>
                <a:schemeClr val="dk1"/>
              </a:buClr>
              <a:buSzPts val="2100"/>
              <a:buChar char="●"/>
            </a:pPr>
            <a:r>
              <a:rPr lang="en"/>
              <a:t>Openness in research is new ... And can be scary</a:t>
            </a:r>
            <a:endParaRPr/>
          </a:p>
          <a:p>
            <a:pPr marL="514350" lvl="1" indent="-180022" algn="l" rtl="0">
              <a:lnSpc>
                <a:spcPct val="150000"/>
              </a:lnSpc>
              <a:spcBef>
                <a:spcPts val="375"/>
              </a:spcBef>
              <a:spcAft>
                <a:spcPts val="0"/>
              </a:spcAft>
              <a:buClr>
                <a:schemeClr val="dk1"/>
              </a:buClr>
              <a:buSzPts val="1800"/>
              <a:buChar char="○"/>
            </a:pPr>
            <a:r>
              <a:rPr lang="en"/>
              <a:t>It’s ok to have concerns</a:t>
            </a:r>
            <a:endParaRPr/>
          </a:p>
          <a:p>
            <a:pPr marL="514350" lvl="1" indent="-180022" algn="l" rtl="0">
              <a:lnSpc>
                <a:spcPct val="150000"/>
              </a:lnSpc>
              <a:spcBef>
                <a:spcPts val="375"/>
              </a:spcBef>
              <a:spcAft>
                <a:spcPts val="0"/>
              </a:spcAft>
              <a:buClr>
                <a:schemeClr val="dk1"/>
              </a:buClr>
              <a:buSzPts val="1800"/>
              <a:buChar char="○"/>
            </a:pPr>
            <a:r>
              <a:rPr lang="en"/>
              <a:t>It’s ok to realise that not all the open practices will work for you</a:t>
            </a:r>
            <a:endParaRPr/>
          </a:p>
          <a:p>
            <a:pPr marL="514350" lvl="1" indent="-180022" algn="l" rtl="0">
              <a:lnSpc>
                <a:spcPct val="150000"/>
              </a:lnSpc>
              <a:spcBef>
                <a:spcPts val="375"/>
              </a:spcBef>
              <a:spcAft>
                <a:spcPts val="0"/>
              </a:spcAft>
              <a:buClr>
                <a:schemeClr val="dk1"/>
              </a:buClr>
              <a:buSzPts val="1800"/>
              <a:buChar char="○"/>
            </a:pPr>
            <a:r>
              <a:rPr lang="en"/>
              <a:t>There can be legal, regulatory, ethical reasons not to share </a:t>
            </a:r>
            <a:endParaRPr/>
          </a:p>
          <a:p>
            <a:pPr marL="171450" lvl="0" indent="-181483" algn="l" rtl="0">
              <a:lnSpc>
                <a:spcPct val="150000"/>
              </a:lnSpc>
              <a:spcBef>
                <a:spcPts val="750"/>
              </a:spcBef>
              <a:spcAft>
                <a:spcPts val="0"/>
              </a:spcAft>
              <a:buClr>
                <a:schemeClr val="dk1"/>
              </a:buClr>
              <a:buSzPts val="2100"/>
              <a:buChar char="●"/>
            </a:pPr>
            <a:r>
              <a:rPr lang="en"/>
              <a:t>However, you benefit from the increasingly open research landscape (papers, data, software)</a:t>
            </a:r>
            <a:endParaRPr/>
          </a:p>
          <a:p>
            <a:pPr marL="171450" lvl="0" indent="-181483" algn="l" rtl="0">
              <a:lnSpc>
                <a:spcPct val="150000"/>
              </a:lnSpc>
              <a:spcBef>
                <a:spcPts val="750"/>
              </a:spcBef>
              <a:spcAft>
                <a:spcPts val="1200"/>
              </a:spcAft>
              <a:buClr>
                <a:srgbClr val="FF0000"/>
              </a:buClr>
              <a:buSzPts val="2100"/>
              <a:buChar char="●"/>
            </a:pPr>
            <a:r>
              <a:rPr lang="en">
                <a:solidFill>
                  <a:srgbClr val="FF0000"/>
                </a:solidFill>
              </a:rPr>
              <a:t>So, how can one avoid ”freeloading”?</a:t>
            </a:r>
            <a:endParaRPr/>
          </a:p>
        </p:txBody>
      </p:sp>
      <p:cxnSp>
        <p:nvCxnSpPr>
          <p:cNvPr id="354" name="Google Shape;354;p45"/>
          <p:cNvCxnSpPr/>
          <p:nvPr/>
        </p:nvCxnSpPr>
        <p:spPr>
          <a:xfrm>
            <a:off x="428625" y="996554"/>
            <a:ext cx="8715300" cy="0"/>
          </a:xfrm>
          <a:prstGeom prst="straightConnector1">
            <a:avLst/>
          </a:prstGeom>
          <a:noFill/>
          <a:ln w="50800" cap="flat" cmpd="sng">
            <a:solidFill>
              <a:srgbClr val="FFC000"/>
            </a:solidFill>
            <a:prstDash val="solid"/>
            <a:miter lim="800000"/>
            <a:headEnd type="none" w="sm" len="sm"/>
            <a:tailEnd type="none" w="sm" len="sm"/>
          </a:ln>
        </p:spPr>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46"/>
          <p:cNvSpPr txBox="1">
            <a:spLocks noGrp="1"/>
          </p:cNvSpPr>
          <p:nvPr>
            <p:ph type="body" idx="1"/>
          </p:nvPr>
        </p:nvSpPr>
        <p:spPr>
          <a:xfrm>
            <a:off x="628650" y="1260390"/>
            <a:ext cx="4956600" cy="3883200"/>
          </a:xfrm>
          <a:prstGeom prst="rect">
            <a:avLst/>
          </a:prstGeom>
          <a:noFill/>
          <a:ln>
            <a:noFill/>
          </a:ln>
        </p:spPr>
        <p:txBody>
          <a:bodyPr spcFirstLastPara="1" wrap="square" lIns="91425" tIns="45700" rIns="91425" bIns="45700" anchor="t" anchorCtr="0">
            <a:normAutofit lnSpcReduction="20000"/>
          </a:bodyPr>
          <a:lstStyle/>
          <a:p>
            <a:pPr marL="171450" lvl="0" indent="-191452" algn="l" rtl="0">
              <a:lnSpc>
                <a:spcPct val="150000"/>
              </a:lnSpc>
              <a:spcBef>
                <a:spcPts val="0"/>
              </a:spcBef>
              <a:spcAft>
                <a:spcPts val="0"/>
              </a:spcAft>
              <a:buClr>
                <a:schemeClr val="dk1"/>
              </a:buClr>
              <a:buSzPts val="2100"/>
              <a:buChar char="●"/>
            </a:pPr>
            <a:r>
              <a:rPr lang="en"/>
              <a:t>Citizenship:</a:t>
            </a:r>
            <a:endParaRPr/>
          </a:p>
          <a:p>
            <a:pPr marL="514350" lvl="1" indent="-188594" algn="l" rtl="0">
              <a:lnSpc>
                <a:spcPct val="150000"/>
              </a:lnSpc>
              <a:spcBef>
                <a:spcPts val="375"/>
              </a:spcBef>
              <a:spcAft>
                <a:spcPts val="0"/>
              </a:spcAft>
              <a:buClr>
                <a:schemeClr val="dk1"/>
              </a:buClr>
              <a:buSzPts val="1800"/>
              <a:buChar char="○"/>
            </a:pPr>
            <a:r>
              <a:rPr lang="en"/>
              <a:t>ethical obligations arising out of social living</a:t>
            </a:r>
            <a:endParaRPr/>
          </a:p>
          <a:p>
            <a:pPr marL="514350" lvl="1" indent="-188594" algn="l" rtl="0">
              <a:lnSpc>
                <a:spcPct val="150000"/>
              </a:lnSpc>
              <a:spcBef>
                <a:spcPts val="375"/>
              </a:spcBef>
              <a:spcAft>
                <a:spcPts val="0"/>
              </a:spcAft>
              <a:buClr>
                <a:schemeClr val="dk1"/>
              </a:buClr>
              <a:buSzPts val="1800"/>
              <a:buChar char="○"/>
            </a:pPr>
            <a:r>
              <a:rPr lang="en"/>
              <a:t>being part of a community requires the acceptance of civic responsibilities and contribution to the overall public good</a:t>
            </a:r>
            <a:endParaRPr/>
          </a:p>
          <a:p>
            <a:pPr marL="171450" lvl="0" indent="-191452" algn="l" rtl="0">
              <a:lnSpc>
                <a:spcPct val="150000"/>
              </a:lnSpc>
              <a:spcBef>
                <a:spcPts val="750"/>
              </a:spcBef>
              <a:spcAft>
                <a:spcPts val="0"/>
              </a:spcAft>
              <a:buClr>
                <a:schemeClr val="dk1"/>
              </a:buClr>
              <a:buSzPts val="2100"/>
              <a:buChar char="●"/>
            </a:pPr>
            <a:r>
              <a:rPr lang="en"/>
              <a:t>As a citizen you have duties and expected ways of acting</a:t>
            </a:r>
            <a:endParaRPr/>
          </a:p>
          <a:p>
            <a:pPr marL="514350" lvl="1" indent="-188594" algn="l" rtl="0">
              <a:lnSpc>
                <a:spcPct val="150000"/>
              </a:lnSpc>
              <a:spcBef>
                <a:spcPts val="375"/>
              </a:spcBef>
              <a:spcAft>
                <a:spcPts val="0"/>
              </a:spcAft>
              <a:buClr>
                <a:schemeClr val="dk1"/>
              </a:buClr>
              <a:buSzPts val="1800"/>
              <a:buChar char="○"/>
            </a:pPr>
            <a:r>
              <a:rPr lang="en"/>
              <a:t>Follow rules</a:t>
            </a:r>
            <a:endParaRPr/>
          </a:p>
          <a:p>
            <a:pPr marL="514350" lvl="1" indent="-188594" algn="l" rtl="0">
              <a:lnSpc>
                <a:spcPct val="150000"/>
              </a:lnSpc>
              <a:spcBef>
                <a:spcPts val="375"/>
              </a:spcBef>
              <a:spcAft>
                <a:spcPts val="0"/>
              </a:spcAft>
              <a:buClr>
                <a:schemeClr val="dk1"/>
              </a:buClr>
              <a:buSzPts val="1800"/>
              <a:buChar char="○"/>
            </a:pPr>
            <a:r>
              <a:rPr lang="en"/>
              <a:t>Participate in community activities</a:t>
            </a:r>
            <a:endParaRPr/>
          </a:p>
          <a:p>
            <a:pPr marL="514350" lvl="1" indent="-188594" algn="l" rtl="0">
              <a:lnSpc>
                <a:spcPct val="150000"/>
              </a:lnSpc>
              <a:spcBef>
                <a:spcPts val="375"/>
              </a:spcBef>
              <a:spcAft>
                <a:spcPts val="1200"/>
              </a:spcAft>
              <a:buClr>
                <a:schemeClr val="dk1"/>
              </a:buClr>
              <a:buSzPts val="1800"/>
              <a:buChar char="○"/>
            </a:pPr>
            <a:r>
              <a:rPr lang="en"/>
              <a:t>Protect the community and its resources from misuse </a:t>
            </a:r>
            <a:endParaRPr/>
          </a:p>
        </p:txBody>
      </p:sp>
      <p:sp>
        <p:nvSpPr>
          <p:cNvPr id="360" name="Google Shape;360;p46"/>
          <p:cNvSpPr txBox="1">
            <a:spLocks noGrp="1"/>
          </p:cNvSpPr>
          <p:nvPr>
            <p:ph type="title"/>
          </p:nvPr>
        </p:nvSpPr>
        <p:spPr>
          <a:xfrm>
            <a:off x="428625" y="304800"/>
            <a:ext cx="8403600" cy="712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000"/>
              <a:buFont typeface="Oswald"/>
              <a:buNone/>
            </a:pPr>
            <a:r>
              <a:rPr lang="en" sz="3200" b="1" u="none" strike="noStrike" cap="none">
                <a:solidFill>
                  <a:schemeClr val="dk1"/>
                </a:solidFill>
                <a:latin typeface="Calibri"/>
                <a:ea typeface="Calibri"/>
                <a:cs typeface="Calibri"/>
                <a:sym typeface="Calibri"/>
              </a:rPr>
              <a:t>Responsible and </a:t>
            </a:r>
            <a:r>
              <a:rPr lang="en" sz="3200" b="1">
                <a:latin typeface="Calibri"/>
                <a:ea typeface="Calibri"/>
                <a:cs typeface="Calibri"/>
                <a:sym typeface="Calibri"/>
              </a:rPr>
              <a:t>Open </a:t>
            </a:r>
            <a:r>
              <a:rPr lang="en" sz="3200" b="1" u="none" strike="noStrike" cap="none">
                <a:solidFill>
                  <a:schemeClr val="dk1"/>
                </a:solidFill>
                <a:latin typeface="Calibri"/>
                <a:ea typeface="Calibri"/>
                <a:cs typeface="Calibri"/>
                <a:sym typeface="Calibri"/>
              </a:rPr>
              <a:t>Research as Citizenship</a:t>
            </a:r>
            <a:br>
              <a:rPr lang="en" sz="3200" b="1" u="none" strike="noStrike" cap="none">
                <a:solidFill>
                  <a:schemeClr val="dk1"/>
                </a:solidFill>
                <a:latin typeface="Calibri"/>
                <a:ea typeface="Calibri"/>
                <a:cs typeface="Calibri"/>
                <a:sym typeface="Calibri"/>
              </a:rPr>
            </a:br>
            <a:endParaRPr sz="3200" b="1" u="none" strike="noStrike" cap="none">
              <a:solidFill>
                <a:schemeClr val="dk1"/>
              </a:solidFill>
              <a:latin typeface="Calibri"/>
              <a:ea typeface="Calibri"/>
              <a:cs typeface="Calibri"/>
              <a:sym typeface="Calibri"/>
            </a:endParaRPr>
          </a:p>
        </p:txBody>
      </p:sp>
      <p:cxnSp>
        <p:nvCxnSpPr>
          <p:cNvPr id="361" name="Google Shape;361;p46"/>
          <p:cNvCxnSpPr/>
          <p:nvPr/>
        </p:nvCxnSpPr>
        <p:spPr>
          <a:xfrm>
            <a:off x="428625" y="996554"/>
            <a:ext cx="8715300" cy="0"/>
          </a:xfrm>
          <a:prstGeom prst="straightConnector1">
            <a:avLst/>
          </a:prstGeom>
          <a:noFill/>
          <a:ln w="50800" cap="flat" cmpd="sng">
            <a:solidFill>
              <a:srgbClr val="FFC000"/>
            </a:solidFill>
            <a:prstDash val="solid"/>
            <a:miter lim="800000"/>
            <a:headEnd type="none" w="sm" len="sm"/>
            <a:tailEnd type="none" w="sm" len="sm"/>
          </a:ln>
        </p:spPr>
      </p:cxnSp>
      <p:pic>
        <p:nvPicPr>
          <p:cNvPr id="362" name="Google Shape;362;p46"/>
          <p:cNvPicPr preferRelativeResize="0"/>
          <p:nvPr/>
        </p:nvPicPr>
        <p:blipFill rotWithShape="1">
          <a:blip r:embed="rId3">
            <a:alphaModFix/>
          </a:blip>
          <a:srcRect/>
          <a:stretch/>
        </p:blipFill>
        <p:spPr>
          <a:xfrm>
            <a:off x="5359511" y="2249714"/>
            <a:ext cx="3988929" cy="289378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47"/>
          <p:cNvSpPr txBox="1">
            <a:spLocks noGrp="1"/>
          </p:cNvSpPr>
          <p:nvPr>
            <p:ph type="title"/>
          </p:nvPr>
        </p:nvSpPr>
        <p:spPr>
          <a:xfrm>
            <a:off x="428625" y="304800"/>
            <a:ext cx="8403600" cy="712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000"/>
              <a:buFont typeface="Oswald"/>
              <a:buNone/>
            </a:pPr>
            <a:r>
              <a:rPr lang="en" sz="3200" b="1" u="none" strike="noStrike" cap="none">
                <a:solidFill>
                  <a:schemeClr val="dk1"/>
                </a:solidFill>
                <a:latin typeface="Calibri"/>
                <a:ea typeface="Calibri"/>
                <a:cs typeface="Calibri"/>
                <a:sym typeface="Calibri"/>
              </a:rPr>
              <a:t>Responsible and </a:t>
            </a:r>
            <a:r>
              <a:rPr lang="en" sz="3200" b="1">
                <a:latin typeface="Calibri"/>
                <a:ea typeface="Calibri"/>
                <a:cs typeface="Calibri"/>
                <a:sym typeface="Calibri"/>
              </a:rPr>
              <a:t>Open </a:t>
            </a:r>
            <a:r>
              <a:rPr lang="en" sz="3200" b="1" u="none" strike="noStrike" cap="none">
                <a:solidFill>
                  <a:schemeClr val="dk1"/>
                </a:solidFill>
                <a:latin typeface="Calibri"/>
                <a:ea typeface="Calibri"/>
                <a:cs typeface="Calibri"/>
                <a:sym typeface="Calibri"/>
              </a:rPr>
              <a:t>(Data) Science Citizenship</a:t>
            </a:r>
            <a:br>
              <a:rPr lang="en" sz="3200" b="1" u="none" strike="noStrike" cap="none">
                <a:solidFill>
                  <a:schemeClr val="dk1"/>
                </a:solidFill>
                <a:latin typeface="Calibri"/>
                <a:ea typeface="Calibri"/>
                <a:cs typeface="Calibri"/>
                <a:sym typeface="Calibri"/>
              </a:rPr>
            </a:br>
            <a:endParaRPr sz="3200" b="1" u="none" strike="noStrike" cap="none">
              <a:solidFill>
                <a:schemeClr val="dk1"/>
              </a:solidFill>
              <a:latin typeface="Calibri"/>
              <a:ea typeface="Calibri"/>
              <a:cs typeface="Calibri"/>
              <a:sym typeface="Calibri"/>
            </a:endParaRPr>
          </a:p>
        </p:txBody>
      </p:sp>
      <p:sp>
        <p:nvSpPr>
          <p:cNvPr id="368" name="Google Shape;368;p47"/>
          <p:cNvSpPr txBox="1">
            <a:spLocks noGrp="1"/>
          </p:cNvSpPr>
          <p:nvPr>
            <p:ph type="body" idx="1"/>
          </p:nvPr>
        </p:nvSpPr>
        <p:spPr>
          <a:xfrm>
            <a:off x="546100" y="1152475"/>
            <a:ext cx="8286300" cy="37911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
                <a:solidFill>
                  <a:schemeClr val="dk1"/>
                </a:solidFill>
                <a:latin typeface="Calibri"/>
                <a:ea typeface="Calibri"/>
                <a:cs typeface="Calibri"/>
                <a:sym typeface="Calibri"/>
              </a:rPr>
              <a:t>Research is a community endeavour</a:t>
            </a:r>
            <a:endParaRPr/>
          </a:p>
          <a:p>
            <a:pPr marL="914400" lvl="1" indent="-317500" algn="l" rtl="0">
              <a:lnSpc>
                <a:spcPct val="115000"/>
              </a:lnSpc>
              <a:spcBef>
                <a:spcPts val="1600"/>
              </a:spcBef>
              <a:spcAft>
                <a:spcPts val="0"/>
              </a:spcAft>
              <a:buSzPts val="1400"/>
              <a:buChar char="○"/>
            </a:pPr>
            <a:r>
              <a:rPr lang="en">
                <a:solidFill>
                  <a:schemeClr val="dk1"/>
                </a:solidFill>
                <a:latin typeface="Calibri"/>
                <a:ea typeface="Calibri"/>
                <a:cs typeface="Calibri"/>
                <a:sym typeface="Calibri"/>
              </a:rPr>
              <a:t>involves social actions such as resource sharing and communal practice </a:t>
            </a:r>
            <a:endParaRPr/>
          </a:p>
          <a:p>
            <a:pPr marL="914400" lvl="1" indent="-317500" algn="l" rtl="0">
              <a:lnSpc>
                <a:spcPct val="115000"/>
              </a:lnSpc>
              <a:spcBef>
                <a:spcPts val="1600"/>
              </a:spcBef>
              <a:spcAft>
                <a:spcPts val="0"/>
              </a:spcAft>
              <a:buSzPts val="1400"/>
              <a:buChar char="○"/>
            </a:pPr>
            <a:r>
              <a:rPr lang="en">
                <a:solidFill>
                  <a:schemeClr val="dk1"/>
                </a:solidFill>
                <a:latin typeface="Calibri"/>
                <a:ea typeface="Calibri"/>
                <a:cs typeface="Calibri"/>
                <a:sym typeface="Calibri"/>
              </a:rPr>
              <a:t>responsible researchers are “citizens” of the research community</a:t>
            </a:r>
            <a:endParaRPr/>
          </a:p>
          <a:p>
            <a:pPr marL="457200" lvl="0" indent="-342900" algn="l" rtl="0">
              <a:lnSpc>
                <a:spcPct val="150000"/>
              </a:lnSpc>
              <a:spcBef>
                <a:spcPts val="0"/>
              </a:spcBef>
              <a:spcAft>
                <a:spcPts val="0"/>
              </a:spcAft>
              <a:buSzPts val="1800"/>
              <a:buChar char="●"/>
            </a:pPr>
            <a:r>
              <a:rPr lang="en" b="0" i="0" strike="noStrike" cap="none">
                <a:solidFill>
                  <a:schemeClr val="dk1"/>
                </a:solidFill>
                <a:latin typeface="Calibri"/>
                <a:ea typeface="Calibri"/>
                <a:cs typeface="Calibri"/>
                <a:sym typeface="Calibri"/>
              </a:rPr>
              <a:t>Citizenship is a give and take</a:t>
            </a:r>
            <a:endParaRPr/>
          </a:p>
          <a:p>
            <a:pPr marL="914400" lvl="1" indent="-317500" algn="l" rtl="0">
              <a:lnSpc>
                <a:spcPct val="150000"/>
              </a:lnSpc>
              <a:spcBef>
                <a:spcPts val="1600"/>
              </a:spcBef>
              <a:spcAft>
                <a:spcPts val="0"/>
              </a:spcAft>
              <a:buSzPts val="1400"/>
              <a:buChar char="○"/>
            </a:pPr>
            <a:r>
              <a:rPr lang="en" b="0" i="0" strike="noStrike" cap="none">
                <a:solidFill>
                  <a:schemeClr val="dk1"/>
                </a:solidFill>
                <a:latin typeface="Calibri"/>
                <a:ea typeface="Calibri"/>
                <a:cs typeface="Calibri"/>
                <a:sym typeface="Calibri"/>
              </a:rPr>
              <a:t>Benefits to </a:t>
            </a:r>
            <a:r>
              <a:rPr lang="en">
                <a:solidFill>
                  <a:schemeClr val="dk1"/>
                </a:solidFill>
                <a:latin typeface="Calibri"/>
                <a:ea typeface="Calibri"/>
                <a:cs typeface="Calibri"/>
                <a:sym typeface="Calibri"/>
              </a:rPr>
              <a:t>facilitate freedom of research</a:t>
            </a:r>
            <a:endParaRPr b="0" i="0" strike="noStrike" cap="none">
              <a:solidFill>
                <a:schemeClr val="dk1"/>
              </a:solidFill>
              <a:latin typeface="Calibri"/>
              <a:ea typeface="Calibri"/>
              <a:cs typeface="Calibri"/>
              <a:sym typeface="Calibri"/>
            </a:endParaRPr>
          </a:p>
          <a:p>
            <a:pPr marL="914400" lvl="1" indent="-317500" algn="l" rtl="0">
              <a:lnSpc>
                <a:spcPct val="150000"/>
              </a:lnSpc>
              <a:spcBef>
                <a:spcPts val="1600"/>
              </a:spcBef>
              <a:spcAft>
                <a:spcPts val="0"/>
              </a:spcAft>
              <a:buSzPts val="1400"/>
              <a:buChar char="○"/>
            </a:pPr>
            <a:r>
              <a:rPr lang="en">
                <a:solidFill>
                  <a:schemeClr val="dk1"/>
                </a:solidFill>
                <a:latin typeface="Calibri"/>
                <a:ea typeface="Calibri"/>
                <a:cs typeface="Calibri"/>
                <a:sym typeface="Calibri"/>
              </a:rPr>
              <a:t>Structures to safeguard rights as researcher</a:t>
            </a:r>
            <a:endParaRPr b="0" i="0" strike="noStrike" cap="none">
              <a:solidFill>
                <a:schemeClr val="dk1"/>
              </a:solidFill>
              <a:latin typeface="Calibri"/>
              <a:ea typeface="Calibri"/>
              <a:cs typeface="Calibri"/>
              <a:sym typeface="Calibri"/>
            </a:endParaRPr>
          </a:p>
          <a:p>
            <a:pPr marL="914400" lvl="1" indent="-317500" algn="l" rtl="0">
              <a:lnSpc>
                <a:spcPct val="150000"/>
              </a:lnSpc>
              <a:spcBef>
                <a:spcPts val="1600"/>
              </a:spcBef>
              <a:spcAft>
                <a:spcPts val="0"/>
              </a:spcAft>
              <a:buSzPts val="1400"/>
              <a:buChar char="○"/>
            </a:pPr>
            <a:r>
              <a:rPr lang="en">
                <a:solidFill>
                  <a:schemeClr val="dk1"/>
                </a:solidFill>
                <a:latin typeface="Calibri"/>
                <a:ea typeface="Calibri"/>
                <a:cs typeface="Calibri"/>
                <a:sym typeface="Calibri"/>
              </a:rPr>
              <a:t>Responsibilities to assume to protect culture</a:t>
            </a:r>
            <a:endParaRPr/>
          </a:p>
          <a:p>
            <a:pPr marL="457200" lvl="0" indent="-342900" algn="l" rtl="0">
              <a:lnSpc>
                <a:spcPct val="150000"/>
              </a:lnSpc>
              <a:spcBef>
                <a:spcPts val="0"/>
              </a:spcBef>
              <a:spcAft>
                <a:spcPts val="0"/>
              </a:spcAft>
              <a:buSzPts val="1800"/>
              <a:buChar char="●"/>
            </a:pPr>
            <a:r>
              <a:rPr lang="en" b="0" i="0" strike="noStrike" cap="none">
                <a:solidFill>
                  <a:schemeClr val="dk1"/>
                </a:solidFill>
                <a:latin typeface="Calibri"/>
                <a:ea typeface="Calibri"/>
                <a:cs typeface="Calibri"/>
                <a:sym typeface="Calibri"/>
              </a:rPr>
              <a:t>Support and grow culture instead of</a:t>
            </a:r>
            <a:r>
              <a:rPr lang="en">
                <a:solidFill>
                  <a:schemeClr val="dk1"/>
                </a:solidFill>
                <a:latin typeface="Calibri"/>
                <a:ea typeface="Calibri"/>
                <a:cs typeface="Calibri"/>
                <a:sym typeface="Calibri"/>
              </a:rPr>
              <a:t> </a:t>
            </a:r>
            <a:r>
              <a:rPr lang="en" b="0" i="0" strike="noStrike" cap="none">
                <a:solidFill>
                  <a:schemeClr val="dk1"/>
                </a:solidFill>
                <a:latin typeface="Calibri"/>
                <a:ea typeface="Calibri"/>
                <a:cs typeface="Calibri"/>
                <a:sym typeface="Calibri"/>
              </a:rPr>
              <a:t>just living in it</a:t>
            </a:r>
            <a:endParaRPr/>
          </a:p>
          <a:p>
            <a:pPr marL="114300" lvl="0" indent="0" algn="l" rtl="0">
              <a:lnSpc>
                <a:spcPct val="150000"/>
              </a:lnSpc>
              <a:spcBef>
                <a:spcPts val="0"/>
              </a:spcBef>
              <a:spcAft>
                <a:spcPts val="0"/>
              </a:spcAft>
              <a:buSzPts val="1800"/>
              <a:buNone/>
            </a:pPr>
            <a:endParaRPr b="0" i="0" strike="noStrike" cap="none">
              <a:solidFill>
                <a:schemeClr val="dk1"/>
              </a:solidFill>
              <a:latin typeface="Calibri"/>
              <a:ea typeface="Calibri"/>
              <a:cs typeface="Calibri"/>
              <a:sym typeface="Calibri"/>
            </a:endParaRPr>
          </a:p>
        </p:txBody>
      </p:sp>
      <p:cxnSp>
        <p:nvCxnSpPr>
          <p:cNvPr id="369" name="Google Shape;369;p47"/>
          <p:cNvCxnSpPr/>
          <p:nvPr/>
        </p:nvCxnSpPr>
        <p:spPr>
          <a:xfrm>
            <a:off x="428625" y="996554"/>
            <a:ext cx="8715300" cy="0"/>
          </a:xfrm>
          <a:prstGeom prst="straightConnector1">
            <a:avLst/>
          </a:prstGeom>
          <a:noFill/>
          <a:ln w="50800" cap="flat" cmpd="sng">
            <a:solidFill>
              <a:srgbClr val="FFC000"/>
            </a:solidFill>
            <a:prstDash val="solid"/>
            <a:miter lim="800000"/>
            <a:headEnd type="none" w="sm" len="sm"/>
            <a:tailEnd type="none" w="sm" len="sm"/>
          </a:ln>
        </p:spPr>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48"/>
          <p:cNvSpPr txBox="1">
            <a:spLocks noGrp="1"/>
          </p:cNvSpPr>
          <p:nvPr>
            <p:ph type="body" idx="1"/>
          </p:nvPr>
        </p:nvSpPr>
        <p:spPr>
          <a:xfrm>
            <a:off x="628650" y="1369219"/>
            <a:ext cx="7886700" cy="3611700"/>
          </a:xfrm>
          <a:prstGeom prst="rect">
            <a:avLst/>
          </a:prstGeom>
          <a:noFill/>
          <a:ln>
            <a:noFill/>
          </a:ln>
        </p:spPr>
        <p:txBody>
          <a:bodyPr spcFirstLastPara="1" wrap="square" lIns="91425" tIns="45700" rIns="91425" bIns="45700" anchor="t" anchorCtr="0">
            <a:normAutofit fontScale="92500" lnSpcReduction="20000"/>
          </a:bodyPr>
          <a:lstStyle/>
          <a:p>
            <a:pPr marL="171450" lvl="0" indent="-181451" algn="l" rtl="0">
              <a:lnSpc>
                <a:spcPct val="150000"/>
              </a:lnSpc>
              <a:spcBef>
                <a:spcPts val="0"/>
              </a:spcBef>
              <a:spcAft>
                <a:spcPts val="0"/>
              </a:spcAft>
              <a:buClr>
                <a:schemeClr val="dk1"/>
              </a:buClr>
              <a:buSzPct val="116666"/>
              <a:buChar char="●"/>
            </a:pPr>
            <a:r>
              <a:rPr lang="en"/>
              <a:t>RCR and Open Science form the blueprint for a form of ”science citizenship” </a:t>
            </a:r>
            <a:endParaRPr/>
          </a:p>
          <a:p>
            <a:pPr marL="171450" lvl="0" indent="-181451" algn="l" rtl="0">
              <a:lnSpc>
                <a:spcPct val="150000"/>
              </a:lnSpc>
              <a:spcBef>
                <a:spcPts val="750"/>
              </a:spcBef>
              <a:spcAft>
                <a:spcPts val="0"/>
              </a:spcAft>
              <a:buClr>
                <a:schemeClr val="dk1"/>
              </a:buClr>
              <a:buSzPct val="116666"/>
              <a:buChar char="●"/>
            </a:pPr>
            <a:r>
              <a:rPr lang="en"/>
              <a:t>Research relies on the use of “community resources” </a:t>
            </a:r>
            <a:endParaRPr/>
          </a:p>
          <a:p>
            <a:pPr marL="514350" lvl="1" indent="-180022" algn="l" rtl="0">
              <a:lnSpc>
                <a:spcPct val="150000"/>
              </a:lnSpc>
              <a:spcBef>
                <a:spcPts val="375"/>
              </a:spcBef>
              <a:spcAft>
                <a:spcPts val="0"/>
              </a:spcAft>
              <a:buClr>
                <a:schemeClr val="dk1"/>
              </a:buClr>
              <a:buSzPct val="128571"/>
              <a:buChar char="○"/>
            </a:pPr>
            <a:r>
              <a:rPr lang="en"/>
              <a:t>data, papers and so forth </a:t>
            </a:r>
            <a:endParaRPr/>
          </a:p>
          <a:p>
            <a:pPr marL="171450" lvl="0" indent="-181451" algn="l" rtl="0">
              <a:lnSpc>
                <a:spcPct val="150000"/>
              </a:lnSpc>
              <a:spcBef>
                <a:spcPts val="750"/>
              </a:spcBef>
              <a:spcAft>
                <a:spcPts val="0"/>
              </a:spcAft>
              <a:buClr>
                <a:schemeClr val="dk1"/>
              </a:buClr>
              <a:buSzPct val="116666"/>
              <a:buChar char="●"/>
            </a:pPr>
            <a:r>
              <a:rPr lang="en"/>
              <a:t>As a “citizen” of the research community you therefore have responsibilities for these resources</a:t>
            </a:r>
            <a:endParaRPr/>
          </a:p>
          <a:p>
            <a:pPr marL="514350" lvl="1" indent="-180022" algn="l" rtl="0">
              <a:lnSpc>
                <a:spcPct val="150000"/>
              </a:lnSpc>
              <a:spcBef>
                <a:spcPts val="375"/>
              </a:spcBef>
              <a:spcAft>
                <a:spcPts val="0"/>
              </a:spcAft>
              <a:buClr>
                <a:schemeClr val="dk1"/>
              </a:buClr>
              <a:buSzPct val="128571"/>
              <a:buChar char="○"/>
            </a:pPr>
            <a:r>
              <a:rPr lang="en"/>
              <a:t>follow community determined rules (such as citation, licensing and so forth) </a:t>
            </a:r>
            <a:endParaRPr/>
          </a:p>
          <a:p>
            <a:pPr marL="514350" lvl="1" indent="-180022" algn="l" rtl="0">
              <a:lnSpc>
                <a:spcPct val="150000"/>
              </a:lnSpc>
              <a:spcBef>
                <a:spcPts val="375"/>
              </a:spcBef>
              <a:spcAft>
                <a:spcPts val="0"/>
              </a:spcAft>
              <a:buClr>
                <a:schemeClr val="dk1"/>
              </a:buClr>
              <a:buSzPct val="128571"/>
              <a:buChar char="○"/>
            </a:pPr>
            <a:r>
              <a:rPr lang="en"/>
              <a:t>Contribute to communal resources (data sharing)</a:t>
            </a:r>
            <a:endParaRPr/>
          </a:p>
          <a:p>
            <a:pPr marL="514350" lvl="1" indent="-180022" algn="l" rtl="0">
              <a:lnSpc>
                <a:spcPct val="150000"/>
              </a:lnSpc>
              <a:spcBef>
                <a:spcPts val="375"/>
              </a:spcBef>
              <a:spcAft>
                <a:spcPts val="0"/>
              </a:spcAft>
              <a:buClr>
                <a:schemeClr val="dk1"/>
              </a:buClr>
              <a:buSzPct val="128571"/>
              <a:buChar char="○"/>
            </a:pPr>
            <a:r>
              <a:rPr lang="en"/>
              <a:t>Maximise good for the community by participating in civic service (reviewing, curating etc) </a:t>
            </a:r>
            <a:endParaRPr/>
          </a:p>
          <a:p>
            <a:pPr marL="171450" lvl="0" indent="-58102" algn="l" rtl="0">
              <a:lnSpc>
                <a:spcPct val="90000"/>
              </a:lnSpc>
              <a:spcBef>
                <a:spcPts val="750"/>
              </a:spcBef>
              <a:spcAft>
                <a:spcPts val="1200"/>
              </a:spcAft>
              <a:buClr>
                <a:schemeClr val="dk1"/>
              </a:buClr>
              <a:buSzPct val="116666"/>
              <a:buNone/>
            </a:pPr>
            <a:endParaRPr/>
          </a:p>
        </p:txBody>
      </p:sp>
      <p:sp>
        <p:nvSpPr>
          <p:cNvPr id="375" name="Google Shape;375;p48"/>
          <p:cNvSpPr txBox="1">
            <a:spLocks noGrp="1"/>
          </p:cNvSpPr>
          <p:nvPr>
            <p:ph type="title"/>
          </p:nvPr>
        </p:nvSpPr>
        <p:spPr>
          <a:xfrm>
            <a:off x="428625" y="304800"/>
            <a:ext cx="8403600" cy="712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000"/>
              <a:buFont typeface="Oswald"/>
              <a:buNone/>
            </a:pPr>
            <a:r>
              <a:rPr lang="en" sz="3200" b="1" u="none" strike="noStrike" cap="none">
                <a:solidFill>
                  <a:schemeClr val="dk1"/>
                </a:solidFill>
                <a:latin typeface="Calibri"/>
                <a:ea typeface="Calibri"/>
                <a:cs typeface="Calibri"/>
                <a:sym typeface="Calibri"/>
              </a:rPr>
              <a:t>Responsible and </a:t>
            </a:r>
            <a:r>
              <a:rPr lang="en" sz="3200" b="1">
                <a:latin typeface="Calibri"/>
                <a:ea typeface="Calibri"/>
                <a:cs typeface="Calibri"/>
                <a:sym typeface="Calibri"/>
              </a:rPr>
              <a:t>Open </a:t>
            </a:r>
            <a:r>
              <a:rPr lang="en" sz="3200" b="1" u="none" strike="noStrike" cap="none">
                <a:solidFill>
                  <a:schemeClr val="dk1"/>
                </a:solidFill>
                <a:latin typeface="Calibri"/>
                <a:ea typeface="Calibri"/>
                <a:cs typeface="Calibri"/>
                <a:sym typeface="Calibri"/>
              </a:rPr>
              <a:t>(Data) Science Citizenship</a:t>
            </a:r>
            <a:br>
              <a:rPr lang="en" sz="3200" b="1" u="none" strike="noStrike" cap="none">
                <a:solidFill>
                  <a:schemeClr val="dk1"/>
                </a:solidFill>
                <a:latin typeface="Calibri"/>
                <a:ea typeface="Calibri"/>
                <a:cs typeface="Calibri"/>
                <a:sym typeface="Calibri"/>
              </a:rPr>
            </a:br>
            <a:endParaRPr sz="3200" b="1" u="none" strike="noStrike" cap="none">
              <a:solidFill>
                <a:schemeClr val="dk1"/>
              </a:solidFill>
              <a:latin typeface="Calibri"/>
              <a:ea typeface="Calibri"/>
              <a:cs typeface="Calibri"/>
              <a:sym typeface="Calibri"/>
            </a:endParaRPr>
          </a:p>
        </p:txBody>
      </p:sp>
      <p:cxnSp>
        <p:nvCxnSpPr>
          <p:cNvPr id="376" name="Google Shape;376;p48"/>
          <p:cNvCxnSpPr/>
          <p:nvPr/>
        </p:nvCxnSpPr>
        <p:spPr>
          <a:xfrm>
            <a:off x="428625" y="996554"/>
            <a:ext cx="8715300" cy="0"/>
          </a:xfrm>
          <a:prstGeom prst="straightConnector1">
            <a:avLst/>
          </a:prstGeom>
          <a:noFill/>
          <a:ln w="50800" cap="flat" cmpd="sng">
            <a:solidFill>
              <a:srgbClr val="FFC000"/>
            </a:solidFill>
            <a:prstDash val="solid"/>
            <a:miter lim="800000"/>
            <a:headEnd type="none" w="sm" len="sm"/>
            <a:tailEnd type="none" w="sm" len="sm"/>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428625" y="345847"/>
            <a:ext cx="8403600" cy="611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000"/>
              <a:buFont typeface="Oswald"/>
              <a:buNone/>
            </a:pPr>
            <a:r>
              <a:rPr lang="en" sz="3200" b="1">
                <a:latin typeface="Calibri"/>
                <a:ea typeface="Calibri"/>
                <a:cs typeface="Calibri"/>
                <a:sym typeface="Calibri"/>
              </a:rPr>
              <a:t>New Questions for RCR</a:t>
            </a:r>
            <a:endParaRPr/>
          </a:p>
        </p:txBody>
      </p:sp>
      <p:sp>
        <p:nvSpPr>
          <p:cNvPr id="84" name="Google Shape;84;p17"/>
          <p:cNvSpPr txBox="1">
            <a:spLocks noGrp="1"/>
          </p:cNvSpPr>
          <p:nvPr>
            <p:ph type="body" idx="1"/>
          </p:nvPr>
        </p:nvSpPr>
        <p:spPr>
          <a:xfrm>
            <a:off x="542924" y="1152474"/>
            <a:ext cx="6482100" cy="3917400"/>
          </a:xfrm>
          <a:prstGeom prst="rect">
            <a:avLst/>
          </a:prstGeom>
          <a:noFill/>
          <a:ln>
            <a:noFill/>
          </a:ln>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Char char="●"/>
            </a:pPr>
            <a:r>
              <a:rPr lang="en" sz="1600">
                <a:solidFill>
                  <a:schemeClr val="dk1"/>
                </a:solidFill>
                <a:latin typeface="Calibri"/>
                <a:ea typeface="Calibri"/>
                <a:cs typeface="Calibri"/>
                <a:sym typeface="Calibri"/>
              </a:rPr>
              <a:t>How can the evolving power of digital technologies be harnessed to uphold the principles of responsible research?</a:t>
            </a:r>
            <a:endParaRPr/>
          </a:p>
          <a:p>
            <a:pPr marL="457200" lvl="0" indent="-342900" algn="l" rtl="0">
              <a:lnSpc>
                <a:spcPct val="150000"/>
              </a:lnSpc>
              <a:spcBef>
                <a:spcPts val="0"/>
              </a:spcBef>
              <a:spcAft>
                <a:spcPts val="0"/>
              </a:spcAft>
              <a:buSzPts val="1800"/>
              <a:buChar char="●"/>
            </a:pPr>
            <a:r>
              <a:rPr lang="en" sz="1600">
                <a:solidFill>
                  <a:schemeClr val="dk1"/>
                </a:solidFill>
                <a:latin typeface="Calibri"/>
                <a:ea typeface="Calibri"/>
                <a:cs typeface="Calibri"/>
                <a:sym typeface="Calibri"/>
              </a:rPr>
              <a:t>How  can practices and structures of scientific research be adapted to ensure that research benefits the most number of people?</a:t>
            </a:r>
            <a:endParaRPr/>
          </a:p>
          <a:p>
            <a:pPr marL="457200" lvl="0" indent="-342900" algn="l" rtl="0">
              <a:lnSpc>
                <a:spcPct val="150000"/>
              </a:lnSpc>
              <a:spcBef>
                <a:spcPts val="0"/>
              </a:spcBef>
              <a:spcAft>
                <a:spcPts val="0"/>
              </a:spcAft>
              <a:buSzPts val="1800"/>
              <a:buChar char="●"/>
            </a:pPr>
            <a:r>
              <a:rPr lang="en" sz="1600">
                <a:solidFill>
                  <a:schemeClr val="dk1"/>
                </a:solidFill>
                <a:latin typeface="Calibri"/>
                <a:ea typeface="Calibri"/>
                <a:cs typeface="Calibri"/>
                <a:sym typeface="Calibri"/>
              </a:rPr>
              <a:t>How can the culture of science be adapted to support this evolution?</a:t>
            </a:r>
            <a:endParaRPr/>
          </a:p>
          <a:p>
            <a:pPr marL="457200" lvl="0" indent="-342900" algn="l" rtl="0">
              <a:lnSpc>
                <a:spcPct val="150000"/>
              </a:lnSpc>
              <a:spcBef>
                <a:spcPts val="0"/>
              </a:spcBef>
              <a:spcAft>
                <a:spcPts val="0"/>
              </a:spcAft>
              <a:buSzPts val="1800"/>
              <a:buChar char="●"/>
            </a:pPr>
            <a:r>
              <a:rPr lang="en" sz="1600">
                <a:solidFill>
                  <a:schemeClr val="dk1"/>
                </a:solidFill>
                <a:latin typeface="Calibri"/>
                <a:ea typeface="Calibri"/>
                <a:cs typeface="Calibri"/>
                <a:sym typeface="Calibri"/>
              </a:rPr>
              <a:t>What is the role of the individual scientist/institution/nation/infrastructure in this revolution?</a:t>
            </a:r>
            <a:endParaRPr/>
          </a:p>
          <a:p>
            <a:pPr marL="457200" lvl="0" indent="-228600" algn="l" rtl="0">
              <a:lnSpc>
                <a:spcPct val="150000"/>
              </a:lnSpc>
              <a:spcBef>
                <a:spcPts val="0"/>
              </a:spcBef>
              <a:spcAft>
                <a:spcPts val="0"/>
              </a:spcAft>
              <a:buSzPts val="1800"/>
              <a:buNone/>
            </a:pPr>
            <a:endParaRPr sz="1600">
              <a:solidFill>
                <a:schemeClr val="dk1"/>
              </a:solidFill>
              <a:latin typeface="Calibri"/>
              <a:ea typeface="Calibri"/>
              <a:cs typeface="Calibri"/>
              <a:sym typeface="Calibri"/>
            </a:endParaRPr>
          </a:p>
          <a:p>
            <a:pPr marL="114300" lvl="0" indent="0" algn="l" rtl="0">
              <a:lnSpc>
                <a:spcPct val="150000"/>
              </a:lnSpc>
              <a:spcBef>
                <a:spcPts val="0"/>
              </a:spcBef>
              <a:spcAft>
                <a:spcPts val="0"/>
              </a:spcAft>
              <a:buSzPts val="1800"/>
              <a:buNone/>
            </a:pPr>
            <a:r>
              <a:rPr lang="en" sz="1600" i="1">
                <a:solidFill>
                  <a:srgbClr val="FF0000"/>
                </a:solidFill>
                <a:latin typeface="Calibri"/>
                <a:ea typeface="Calibri"/>
                <a:cs typeface="Calibri"/>
                <a:sym typeface="Calibri"/>
              </a:rPr>
              <a:t>How do we ensure that we create presents and futures that uphold ethical principles and allow research with integrity?</a:t>
            </a:r>
            <a:endParaRPr/>
          </a:p>
        </p:txBody>
      </p:sp>
      <p:cxnSp>
        <p:nvCxnSpPr>
          <p:cNvPr id="85" name="Google Shape;85;p17"/>
          <p:cNvCxnSpPr/>
          <p:nvPr/>
        </p:nvCxnSpPr>
        <p:spPr>
          <a:xfrm>
            <a:off x="428625" y="996554"/>
            <a:ext cx="8715300" cy="0"/>
          </a:xfrm>
          <a:prstGeom prst="straightConnector1">
            <a:avLst/>
          </a:prstGeom>
          <a:noFill/>
          <a:ln w="50800" cap="flat" cmpd="sng">
            <a:solidFill>
              <a:srgbClr val="FFC000"/>
            </a:solidFill>
            <a:prstDash val="solid"/>
            <a:miter lim="800000"/>
            <a:headEnd type="none" w="sm" len="sm"/>
            <a:tailEnd type="none" w="sm" len="sm"/>
          </a:ln>
        </p:spPr>
      </p:cxnSp>
      <p:pic>
        <p:nvPicPr>
          <p:cNvPr id="86" name="Google Shape;86;p17"/>
          <p:cNvPicPr preferRelativeResize="0"/>
          <p:nvPr/>
        </p:nvPicPr>
        <p:blipFill rotWithShape="1">
          <a:blip r:embed="rId3">
            <a:alphaModFix/>
          </a:blip>
          <a:srcRect/>
          <a:stretch/>
        </p:blipFill>
        <p:spPr>
          <a:xfrm>
            <a:off x="6926016" y="1899472"/>
            <a:ext cx="2217984" cy="219355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 b="1"/>
              <a:t>What Is Needed Is More Openness</a:t>
            </a:r>
            <a:endParaRPr/>
          </a:p>
        </p:txBody>
      </p:sp>
      <p:sp>
        <p:nvSpPr>
          <p:cNvPr id="93" name="Google Shape;93;p18"/>
          <p:cNvSpPr txBox="1">
            <a:spLocks noGrp="1"/>
          </p:cNvSpPr>
          <p:nvPr>
            <p:ph type="body" idx="1"/>
          </p:nvPr>
        </p:nvSpPr>
        <p:spPr>
          <a:xfrm>
            <a:off x="628650" y="1369219"/>
            <a:ext cx="7703400" cy="3263400"/>
          </a:xfrm>
          <a:prstGeom prst="rect">
            <a:avLst/>
          </a:prstGeom>
          <a:noFill/>
          <a:ln>
            <a:noFill/>
          </a:ln>
        </p:spPr>
        <p:txBody>
          <a:bodyPr spcFirstLastPara="1" wrap="square" lIns="91425" tIns="45700" rIns="91425" bIns="45700" anchor="t" anchorCtr="0">
            <a:normAutofit/>
          </a:bodyPr>
          <a:lstStyle/>
          <a:p>
            <a:pPr marL="171450" lvl="0" indent="-171450" algn="l" rtl="0">
              <a:lnSpc>
                <a:spcPct val="90000"/>
              </a:lnSpc>
              <a:spcBef>
                <a:spcPts val="0"/>
              </a:spcBef>
              <a:spcAft>
                <a:spcPts val="0"/>
              </a:spcAft>
              <a:buClr>
                <a:schemeClr val="dk1"/>
              </a:buClr>
              <a:buSzPts val="2100"/>
              <a:buChar char="●"/>
            </a:pPr>
            <a:r>
              <a:rPr lang="en"/>
              <a:t>There is an historical precedence for this argument:</a:t>
            </a:r>
            <a:endParaRPr/>
          </a:p>
          <a:p>
            <a:pPr marL="514350" lvl="1" indent="-171450" algn="l" rtl="0">
              <a:lnSpc>
                <a:spcPct val="90000"/>
              </a:lnSpc>
              <a:spcBef>
                <a:spcPts val="375"/>
              </a:spcBef>
              <a:spcAft>
                <a:spcPts val="0"/>
              </a:spcAft>
              <a:buClr>
                <a:schemeClr val="dk1"/>
              </a:buClr>
              <a:buSzPts val="1800"/>
              <a:buChar char="○"/>
            </a:pPr>
            <a:r>
              <a:rPr lang="en"/>
              <a:t>Openness is a core value of science/research</a:t>
            </a:r>
            <a:endParaRPr/>
          </a:p>
          <a:p>
            <a:pPr marL="514350" lvl="1" indent="-171450" algn="l" rtl="0">
              <a:lnSpc>
                <a:spcPct val="90000"/>
              </a:lnSpc>
              <a:spcBef>
                <a:spcPts val="375"/>
              </a:spcBef>
              <a:spcAft>
                <a:spcPts val="0"/>
              </a:spcAft>
              <a:buClr>
                <a:schemeClr val="dk1"/>
              </a:buClr>
              <a:buSzPts val="1800"/>
              <a:buChar char="○"/>
            </a:pPr>
            <a:r>
              <a:rPr lang="en"/>
              <a:t>Merton 1942</a:t>
            </a:r>
            <a:endParaRPr/>
          </a:p>
          <a:p>
            <a:pPr marL="878681" lvl="2" indent="-192881" algn="l" rtl="0">
              <a:lnSpc>
                <a:spcPct val="90000"/>
              </a:lnSpc>
              <a:spcBef>
                <a:spcPts val="375"/>
              </a:spcBef>
              <a:spcAft>
                <a:spcPts val="0"/>
              </a:spcAft>
              <a:buClr>
                <a:schemeClr val="dk1"/>
              </a:buClr>
              <a:buSzPts val="1500"/>
              <a:buFont typeface="Arial"/>
              <a:buChar char="•"/>
            </a:pPr>
            <a:r>
              <a:rPr lang="en"/>
              <a:t>Communalism</a:t>
            </a:r>
            <a:endParaRPr/>
          </a:p>
          <a:p>
            <a:pPr marL="878681" lvl="2" indent="-192881" algn="l" rtl="0">
              <a:lnSpc>
                <a:spcPct val="90000"/>
              </a:lnSpc>
              <a:spcBef>
                <a:spcPts val="375"/>
              </a:spcBef>
              <a:spcAft>
                <a:spcPts val="0"/>
              </a:spcAft>
              <a:buClr>
                <a:schemeClr val="dk1"/>
              </a:buClr>
              <a:buSzPts val="1500"/>
              <a:buFont typeface="Arial"/>
              <a:buChar char="•"/>
            </a:pPr>
            <a:r>
              <a:rPr lang="en"/>
              <a:t>Universalism</a:t>
            </a:r>
            <a:endParaRPr/>
          </a:p>
          <a:p>
            <a:pPr marL="878681" lvl="2" indent="-192881" algn="l" rtl="0">
              <a:lnSpc>
                <a:spcPct val="90000"/>
              </a:lnSpc>
              <a:spcBef>
                <a:spcPts val="375"/>
              </a:spcBef>
              <a:spcAft>
                <a:spcPts val="0"/>
              </a:spcAft>
              <a:buClr>
                <a:schemeClr val="dk1"/>
              </a:buClr>
              <a:buSzPts val="1500"/>
              <a:buFont typeface="Arial"/>
              <a:buChar char="•"/>
            </a:pPr>
            <a:r>
              <a:rPr lang="en"/>
              <a:t>Disinterestedness</a:t>
            </a:r>
            <a:endParaRPr/>
          </a:p>
          <a:p>
            <a:pPr marL="878681" lvl="2" indent="-192881" algn="l" rtl="0">
              <a:lnSpc>
                <a:spcPct val="90000"/>
              </a:lnSpc>
              <a:spcBef>
                <a:spcPts val="375"/>
              </a:spcBef>
              <a:spcAft>
                <a:spcPts val="0"/>
              </a:spcAft>
              <a:buClr>
                <a:schemeClr val="dk1"/>
              </a:buClr>
              <a:buSzPts val="1500"/>
              <a:buFont typeface="Arial"/>
              <a:buChar char="•"/>
            </a:pPr>
            <a:r>
              <a:rPr lang="en"/>
              <a:t>Organized skepticism</a:t>
            </a:r>
            <a:endParaRPr/>
          </a:p>
          <a:p>
            <a:pPr marL="192881" lvl="0" indent="-192881" algn="l" rtl="0">
              <a:lnSpc>
                <a:spcPct val="90000"/>
              </a:lnSpc>
              <a:spcBef>
                <a:spcPts val="750"/>
              </a:spcBef>
              <a:spcAft>
                <a:spcPts val="0"/>
              </a:spcAft>
              <a:buClr>
                <a:schemeClr val="dk1"/>
              </a:buClr>
              <a:buSzPts val="2100"/>
              <a:buFont typeface="Arial"/>
              <a:buChar char="●"/>
            </a:pPr>
            <a:r>
              <a:rPr lang="en"/>
              <a:t>Long tradition of sharing resources and scrutinizing research</a:t>
            </a:r>
            <a:endParaRPr/>
          </a:p>
          <a:p>
            <a:pPr marL="192881" lvl="0" indent="-192881" algn="l" rtl="0">
              <a:lnSpc>
                <a:spcPct val="90000"/>
              </a:lnSpc>
              <a:spcBef>
                <a:spcPts val="750"/>
              </a:spcBef>
              <a:spcAft>
                <a:spcPts val="1200"/>
              </a:spcAft>
              <a:buClr>
                <a:schemeClr val="dk1"/>
              </a:buClr>
              <a:buSzPts val="2100"/>
              <a:buFont typeface="Arial"/>
              <a:buChar char="●"/>
            </a:pPr>
            <a:r>
              <a:rPr lang="en"/>
              <a:t>Transparency of data and sharing of resources key to addressing issues of reproducibility, networking and public trust</a:t>
            </a:r>
            <a:endParaRPr/>
          </a:p>
        </p:txBody>
      </p:sp>
      <p:cxnSp>
        <p:nvCxnSpPr>
          <p:cNvPr id="94" name="Google Shape;94;p18"/>
          <p:cNvCxnSpPr/>
          <p:nvPr/>
        </p:nvCxnSpPr>
        <p:spPr>
          <a:xfrm>
            <a:off x="628650" y="996554"/>
            <a:ext cx="8515200" cy="0"/>
          </a:xfrm>
          <a:prstGeom prst="straightConnector1">
            <a:avLst/>
          </a:prstGeom>
          <a:noFill/>
          <a:ln w="50800" cap="flat" cmpd="sng">
            <a:solidFill>
              <a:srgbClr val="FFC000"/>
            </a:solidFill>
            <a:prstDash val="solid"/>
            <a:miter lim="800000"/>
            <a:headEnd type="none" w="sm" len="sm"/>
            <a:tailEnd type="none" w="sm" len="sm"/>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xfrm>
            <a:off x="628650" y="257764"/>
            <a:ext cx="7886700" cy="994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 b="1"/>
              <a:t>A Reproducibility Crisis?</a:t>
            </a:r>
            <a:endParaRPr/>
          </a:p>
        </p:txBody>
      </p:sp>
      <p:sp>
        <p:nvSpPr>
          <p:cNvPr id="100" name="Google Shape;100;p19"/>
          <p:cNvSpPr txBox="1">
            <a:spLocks noGrp="1"/>
          </p:cNvSpPr>
          <p:nvPr>
            <p:ph type="body" idx="1"/>
          </p:nvPr>
        </p:nvSpPr>
        <p:spPr>
          <a:xfrm>
            <a:off x="4276725" y="4333875"/>
            <a:ext cx="4238700" cy="714300"/>
          </a:xfrm>
          <a:prstGeom prst="rect">
            <a:avLst/>
          </a:prstGeom>
          <a:noFill/>
          <a:ln>
            <a:noFill/>
          </a:ln>
        </p:spPr>
        <p:txBody>
          <a:bodyPr spcFirstLastPara="1" wrap="square" lIns="91425" tIns="45700" rIns="91425" bIns="45700" anchor="t" anchorCtr="0">
            <a:normAutofit lnSpcReduction="20000"/>
          </a:bodyPr>
          <a:lstStyle/>
          <a:p>
            <a:pPr marL="171450" lvl="0" indent="-171450" algn="l" rtl="0">
              <a:lnSpc>
                <a:spcPct val="90000"/>
              </a:lnSpc>
              <a:spcBef>
                <a:spcPts val="0"/>
              </a:spcBef>
              <a:spcAft>
                <a:spcPts val="0"/>
              </a:spcAft>
              <a:buClr>
                <a:schemeClr val="dk1"/>
              </a:buClr>
              <a:buSzPts val="1350"/>
              <a:buChar char="●"/>
            </a:pPr>
            <a:r>
              <a:rPr lang="en" sz="1350"/>
              <a:t>Nature survey of 1,576 researchers (Baker et al 2016)</a:t>
            </a:r>
            <a:endParaRPr/>
          </a:p>
          <a:p>
            <a:pPr marL="171450" lvl="0" indent="-171450" algn="l" rtl="0">
              <a:lnSpc>
                <a:spcPct val="90000"/>
              </a:lnSpc>
              <a:spcBef>
                <a:spcPts val="750"/>
              </a:spcBef>
              <a:spcAft>
                <a:spcPts val="1200"/>
              </a:spcAft>
              <a:buClr>
                <a:schemeClr val="dk1"/>
              </a:buClr>
              <a:buSzPts val="1350"/>
              <a:buChar char="●"/>
            </a:pPr>
            <a:r>
              <a:rPr lang="en" sz="1350" u="sng">
                <a:solidFill>
                  <a:schemeClr val="hlink"/>
                </a:solidFill>
                <a:hlinkClick r:id="rId3"/>
              </a:rPr>
              <a:t>https://psyarxiv.com/qkwst/</a:t>
            </a:r>
            <a:endParaRPr sz="1350"/>
          </a:p>
        </p:txBody>
      </p:sp>
      <p:pic>
        <p:nvPicPr>
          <p:cNvPr id="101" name="Google Shape;101;p19" descr="Screenshot 2017-09-13 13.04.50.png"/>
          <p:cNvPicPr preferRelativeResize="0"/>
          <p:nvPr/>
        </p:nvPicPr>
        <p:blipFill rotWithShape="1">
          <a:blip r:embed="rId4">
            <a:alphaModFix/>
          </a:blip>
          <a:srcRect/>
          <a:stretch/>
        </p:blipFill>
        <p:spPr>
          <a:xfrm>
            <a:off x="347059" y="1097409"/>
            <a:ext cx="3766796" cy="3880397"/>
          </a:xfrm>
          <a:prstGeom prst="rect">
            <a:avLst/>
          </a:prstGeom>
          <a:noFill/>
          <a:ln>
            <a:noFill/>
          </a:ln>
        </p:spPr>
      </p:pic>
      <p:pic>
        <p:nvPicPr>
          <p:cNvPr id="102" name="Google Shape;102;p19"/>
          <p:cNvPicPr preferRelativeResize="0"/>
          <p:nvPr/>
        </p:nvPicPr>
        <p:blipFill rotWithShape="1">
          <a:blip r:embed="rId5">
            <a:alphaModFix/>
          </a:blip>
          <a:srcRect/>
          <a:stretch/>
        </p:blipFill>
        <p:spPr>
          <a:xfrm>
            <a:off x="4276726" y="1097409"/>
            <a:ext cx="4520216" cy="2635322"/>
          </a:xfrm>
          <a:prstGeom prst="rect">
            <a:avLst/>
          </a:prstGeom>
          <a:noFill/>
          <a:ln>
            <a:noFill/>
          </a:ln>
        </p:spPr>
      </p:pic>
      <p:cxnSp>
        <p:nvCxnSpPr>
          <p:cNvPr id="103" name="Google Shape;103;p19"/>
          <p:cNvCxnSpPr/>
          <p:nvPr/>
        </p:nvCxnSpPr>
        <p:spPr>
          <a:xfrm>
            <a:off x="628650" y="996554"/>
            <a:ext cx="8515200" cy="0"/>
          </a:xfrm>
          <a:prstGeom prst="straightConnector1">
            <a:avLst/>
          </a:prstGeom>
          <a:noFill/>
          <a:ln w="50800" cap="flat" cmpd="sng">
            <a:solidFill>
              <a:srgbClr val="FFC000"/>
            </a:solidFill>
            <a:prstDash val="solid"/>
            <a:miter lim="800000"/>
            <a:headEnd type="none" w="sm" len="sm"/>
            <a:tailEnd type="none" w="sm" len="sm"/>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 b="1"/>
              <a:t>A General Consensus?</a:t>
            </a:r>
            <a:endParaRPr/>
          </a:p>
        </p:txBody>
      </p:sp>
      <p:pic>
        <p:nvPicPr>
          <p:cNvPr id="110" name="Google Shape;110;p20"/>
          <p:cNvPicPr preferRelativeResize="0"/>
          <p:nvPr/>
        </p:nvPicPr>
        <p:blipFill rotWithShape="1">
          <a:blip r:embed="rId3">
            <a:alphaModFix/>
          </a:blip>
          <a:srcRect/>
          <a:stretch/>
        </p:blipFill>
        <p:spPr>
          <a:xfrm>
            <a:off x="628650" y="1268016"/>
            <a:ext cx="4380106" cy="3719615"/>
          </a:xfrm>
          <a:prstGeom prst="rect">
            <a:avLst/>
          </a:prstGeom>
          <a:noFill/>
          <a:ln>
            <a:noFill/>
          </a:ln>
        </p:spPr>
      </p:pic>
      <p:sp>
        <p:nvSpPr>
          <p:cNvPr id="111" name="Google Shape;111;p20"/>
          <p:cNvSpPr txBox="1">
            <a:spLocks noGrp="1"/>
          </p:cNvSpPr>
          <p:nvPr>
            <p:ph type="body" idx="1"/>
          </p:nvPr>
        </p:nvSpPr>
        <p:spPr>
          <a:xfrm>
            <a:off x="5095527" y="4501856"/>
            <a:ext cx="3143100" cy="485700"/>
          </a:xfrm>
          <a:prstGeom prst="rect">
            <a:avLst/>
          </a:prstGeom>
          <a:noFill/>
          <a:ln>
            <a:noFill/>
          </a:ln>
        </p:spPr>
        <p:txBody>
          <a:bodyPr spcFirstLastPara="1" wrap="square" lIns="91425" tIns="45700" rIns="91425" bIns="45700" anchor="t" anchorCtr="0">
            <a:normAutofit lnSpcReduction="20000"/>
          </a:bodyPr>
          <a:lstStyle/>
          <a:p>
            <a:pPr marL="0" lvl="0" indent="0" algn="l" rtl="0">
              <a:lnSpc>
                <a:spcPct val="90000"/>
              </a:lnSpc>
              <a:spcBef>
                <a:spcPts val="0"/>
              </a:spcBef>
              <a:spcAft>
                <a:spcPts val="0"/>
              </a:spcAft>
              <a:buClr>
                <a:schemeClr val="dk1"/>
              </a:buClr>
              <a:buSzPts val="1350"/>
              <a:buNone/>
            </a:pPr>
            <a:r>
              <a:rPr lang="en" sz="1350"/>
              <a:t>Nature survey of 1,576 researchers </a:t>
            </a:r>
            <a:endParaRPr/>
          </a:p>
          <a:p>
            <a:pPr marL="0" lvl="0" indent="0" algn="l" rtl="0">
              <a:lnSpc>
                <a:spcPct val="90000"/>
              </a:lnSpc>
              <a:spcBef>
                <a:spcPts val="750"/>
              </a:spcBef>
              <a:spcAft>
                <a:spcPts val="1200"/>
              </a:spcAft>
              <a:buClr>
                <a:schemeClr val="dk1"/>
              </a:buClr>
              <a:buSzPts val="1350"/>
              <a:buNone/>
            </a:pPr>
            <a:r>
              <a:rPr lang="en" sz="1350"/>
              <a:t>(Baker et al 2016)</a:t>
            </a:r>
            <a:endParaRPr/>
          </a:p>
        </p:txBody>
      </p:sp>
      <p:sp>
        <p:nvSpPr>
          <p:cNvPr id="112" name="Google Shape;112;p20"/>
          <p:cNvSpPr txBox="1"/>
          <p:nvPr/>
        </p:nvSpPr>
        <p:spPr>
          <a:xfrm>
            <a:off x="5467351" y="1428750"/>
            <a:ext cx="3343200" cy="2355000"/>
          </a:xfrm>
          <a:prstGeom prst="rect">
            <a:avLst/>
          </a:prstGeom>
          <a:noFill/>
          <a:ln>
            <a:noFill/>
          </a:ln>
        </p:spPr>
        <p:txBody>
          <a:bodyPr spcFirstLastPara="1" wrap="square" lIns="91425" tIns="45700" rIns="91425" bIns="45700" anchor="t" anchorCtr="0">
            <a:spAutoFit/>
          </a:bodyPr>
          <a:lstStyle/>
          <a:p>
            <a:pPr marL="214312" marR="0" lvl="0" indent="-214312" algn="l" rtl="0">
              <a:lnSpc>
                <a:spcPct val="100000"/>
              </a:lnSpc>
              <a:spcBef>
                <a:spcPts val="0"/>
              </a:spcBef>
              <a:spcAft>
                <a:spcPts val="0"/>
              </a:spcAft>
              <a:buClr>
                <a:srgbClr val="000000"/>
              </a:buClr>
              <a:buSzPts val="2100"/>
              <a:buFont typeface="Arial"/>
              <a:buChar char="•"/>
            </a:pPr>
            <a:r>
              <a:rPr lang="en" sz="2100" b="0" i="0" u="none" strike="noStrike" cap="none">
                <a:solidFill>
                  <a:srgbClr val="000000"/>
                </a:solidFill>
                <a:latin typeface="Arial"/>
                <a:ea typeface="Arial"/>
                <a:cs typeface="Arial"/>
                <a:sym typeface="Arial"/>
              </a:rPr>
              <a:t>Variability in analysis and methodology</a:t>
            </a:r>
            <a:endParaRPr/>
          </a:p>
          <a:p>
            <a:pPr marL="214312" marR="0" lvl="0" indent="-214312" algn="l" rtl="0">
              <a:lnSpc>
                <a:spcPct val="100000"/>
              </a:lnSpc>
              <a:spcBef>
                <a:spcPts val="0"/>
              </a:spcBef>
              <a:spcAft>
                <a:spcPts val="0"/>
              </a:spcAft>
              <a:buClr>
                <a:srgbClr val="000000"/>
              </a:buClr>
              <a:buSzPts val="2100"/>
              <a:buFont typeface="Arial"/>
              <a:buChar char="•"/>
            </a:pPr>
            <a:r>
              <a:rPr lang="en" sz="2100" b="0" i="0" u="none" strike="noStrike" cap="none">
                <a:solidFill>
                  <a:srgbClr val="000000"/>
                </a:solidFill>
                <a:latin typeface="Arial"/>
                <a:ea typeface="Arial"/>
                <a:cs typeface="Arial"/>
                <a:sym typeface="Arial"/>
              </a:rPr>
              <a:t>Incentives aligned towards publication not reproducibility</a:t>
            </a:r>
            <a:endParaRPr/>
          </a:p>
          <a:p>
            <a:pPr marL="214312" marR="0" lvl="0" indent="-214312" algn="l" rtl="0">
              <a:lnSpc>
                <a:spcPct val="100000"/>
              </a:lnSpc>
              <a:spcBef>
                <a:spcPts val="0"/>
              </a:spcBef>
              <a:spcAft>
                <a:spcPts val="0"/>
              </a:spcAft>
              <a:buClr>
                <a:srgbClr val="000000"/>
              </a:buClr>
              <a:buSzPts val="2100"/>
              <a:buFont typeface="Arial"/>
              <a:buChar char="•"/>
            </a:pPr>
            <a:r>
              <a:rPr lang="en" sz="2100" b="0" i="0" u="none" strike="noStrike" cap="none">
                <a:solidFill>
                  <a:srgbClr val="000000"/>
                </a:solidFill>
                <a:latin typeface="Arial"/>
                <a:ea typeface="Arial"/>
                <a:cs typeface="Arial"/>
                <a:sym typeface="Arial"/>
              </a:rPr>
              <a:t>Lack of transparency and access to data</a:t>
            </a:r>
            <a:endParaRPr/>
          </a:p>
        </p:txBody>
      </p:sp>
      <p:cxnSp>
        <p:nvCxnSpPr>
          <p:cNvPr id="113" name="Google Shape;113;p20"/>
          <p:cNvCxnSpPr/>
          <p:nvPr/>
        </p:nvCxnSpPr>
        <p:spPr>
          <a:xfrm>
            <a:off x="628650" y="996554"/>
            <a:ext cx="8515200" cy="0"/>
          </a:xfrm>
          <a:prstGeom prst="straightConnector1">
            <a:avLst/>
          </a:prstGeom>
          <a:noFill/>
          <a:ln w="50800" cap="flat" cmpd="sng">
            <a:solidFill>
              <a:srgbClr val="FFC000"/>
            </a:solidFill>
            <a:prstDash val="solid"/>
            <a:miter lim="800000"/>
            <a:headEnd type="none" w="sm" len="sm"/>
            <a:tailEnd type="none" w="sm" len="sm"/>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1"/>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 b="1"/>
              <a:t>Returns on Public Investment</a:t>
            </a:r>
            <a:endParaRPr/>
          </a:p>
        </p:txBody>
      </p:sp>
      <p:pic>
        <p:nvPicPr>
          <p:cNvPr id="120" name="Google Shape;120;p21"/>
          <p:cNvPicPr preferRelativeResize="0"/>
          <p:nvPr/>
        </p:nvPicPr>
        <p:blipFill rotWithShape="1">
          <a:blip r:embed="rId3">
            <a:alphaModFix/>
          </a:blip>
          <a:srcRect/>
          <a:stretch/>
        </p:blipFill>
        <p:spPr>
          <a:xfrm>
            <a:off x="1569244" y="1176338"/>
            <a:ext cx="6005513" cy="3654547"/>
          </a:xfrm>
          <a:prstGeom prst="rect">
            <a:avLst/>
          </a:prstGeom>
          <a:noFill/>
          <a:ln>
            <a:noFill/>
          </a:ln>
        </p:spPr>
      </p:pic>
      <p:sp>
        <p:nvSpPr>
          <p:cNvPr id="121" name="Google Shape;121;p21"/>
          <p:cNvSpPr txBox="1"/>
          <p:nvPr/>
        </p:nvSpPr>
        <p:spPr>
          <a:xfrm>
            <a:off x="547688" y="4830884"/>
            <a:ext cx="6200700" cy="253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05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http://www.sciencecampaign.org.uk/news-media/case-comment/uk-r-d-investment-rises-in-2017.html</a:t>
            </a:r>
            <a:endParaRPr sz="1050" b="0" i="0" u="none" strike="noStrike" cap="none">
              <a:solidFill>
                <a:srgbClr val="000000"/>
              </a:solidFill>
              <a:latin typeface="Arial"/>
              <a:ea typeface="Arial"/>
              <a:cs typeface="Arial"/>
              <a:sym typeface="Arial"/>
            </a:endParaRPr>
          </a:p>
        </p:txBody>
      </p:sp>
      <p:cxnSp>
        <p:nvCxnSpPr>
          <p:cNvPr id="122" name="Google Shape;122;p21"/>
          <p:cNvCxnSpPr/>
          <p:nvPr/>
        </p:nvCxnSpPr>
        <p:spPr>
          <a:xfrm>
            <a:off x="628650" y="996554"/>
            <a:ext cx="8515200" cy="0"/>
          </a:xfrm>
          <a:prstGeom prst="straightConnector1">
            <a:avLst/>
          </a:prstGeom>
          <a:noFill/>
          <a:ln w="50800" cap="flat" cmpd="sng">
            <a:solidFill>
              <a:srgbClr val="FFC000"/>
            </a:solidFill>
            <a:prstDash val="solid"/>
            <a:miter lim="800000"/>
            <a:headEnd type="none" w="sm" len="sm"/>
            <a:tailEnd type="none" w="sm" len="sm"/>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2"/>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 b="1"/>
              <a:t>New Forms/Places of Knowledge Production</a:t>
            </a:r>
            <a:endParaRPr/>
          </a:p>
        </p:txBody>
      </p:sp>
      <p:sp>
        <p:nvSpPr>
          <p:cNvPr id="128" name="Google Shape;128;p22"/>
          <p:cNvSpPr txBox="1">
            <a:spLocks noGrp="1"/>
          </p:cNvSpPr>
          <p:nvPr>
            <p:ph type="body" idx="1"/>
          </p:nvPr>
        </p:nvSpPr>
        <p:spPr>
          <a:xfrm>
            <a:off x="628650" y="1369219"/>
            <a:ext cx="4479000" cy="3263400"/>
          </a:xfrm>
          <a:prstGeom prst="rect">
            <a:avLst/>
          </a:prstGeom>
          <a:noFill/>
          <a:ln>
            <a:noFill/>
          </a:ln>
        </p:spPr>
        <p:txBody>
          <a:bodyPr spcFirstLastPara="1" wrap="square" lIns="91425" tIns="45700" rIns="91425" bIns="45700" anchor="t" anchorCtr="0">
            <a:normAutofit/>
          </a:bodyPr>
          <a:lstStyle/>
          <a:p>
            <a:pPr marL="171450" lvl="0" indent="-171450" algn="l" rtl="0">
              <a:lnSpc>
                <a:spcPct val="90000"/>
              </a:lnSpc>
              <a:spcBef>
                <a:spcPts val="0"/>
              </a:spcBef>
              <a:spcAft>
                <a:spcPts val="0"/>
              </a:spcAft>
              <a:buClr>
                <a:schemeClr val="dk1"/>
              </a:buClr>
              <a:buSzPts val="2100"/>
              <a:buChar char="●"/>
            </a:pPr>
            <a:r>
              <a:rPr lang="en"/>
              <a:t>Big Data</a:t>
            </a:r>
            <a:endParaRPr/>
          </a:p>
          <a:p>
            <a:pPr marL="171450" lvl="0" indent="-171450" algn="l" rtl="0">
              <a:lnSpc>
                <a:spcPct val="90000"/>
              </a:lnSpc>
              <a:spcBef>
                <a:spcPts val="750"/>
              </a:spcBef>
              <a:spcAft>
                <a:spcPts val="0"/>
              </a:spcAft>
              <a:buClr>
                <a:schemeClr val="dk1"/>
              </a:buClr>
              <a:buSzPts val="2100"/>
              <a:buChar char="●"/>
            </a:pPr>
            <a:r>
              <a:rPr lang="en"/>
              <a:t>AI</a:t>
            </a:r>
            <a:endParaRPr/>
          </a:p>
          <a:p>
            <a:pPr marL="171450" lvl="0" indent="-171450" algn="l" rtl="0">
              <a:lnSpc>
                <a:spcPct val="90000"/>
              </a:lnSpc>
              <a:spcBef>
                <a:spcPts val="750"/>
              </a:spcBef>
              <a:spcAft>
                <a:spcPts val="0"/>
              </a:spcAft>
              <a:buClr>
                <a:schemeClr val="dk1"/>
              </a:buClr>
              <a:buSzPts val="2100"/>
              <a:buChar char="●"/>
            </a:pPr>
            <a:r>
              <a:rPr lang="en"/>
              <a:t>Social data</a:t>
            </a:r>
            <a:endParaRPr/>
          </a:p>
          <a:p>
            <a:pPr marL="171450" lvl="0" indent="-171450" algn="l" rtl="0">
              <a:lnSpc>
                <a:spcPct val="90000"/>
              </a:lnSpc>
              <a:spcBef>
                <a:spcPts val="750"/>
              </a:spcBef>
              <a:spcAft>
                <a:spcPts val="0"/>
              </a:spcAft>
              <a:buClr>
                <a:schemeClr val="dk1"/>
              </a:buClr>
              <a:buSzPts val="2100"/>
              <a:buChar char="●"/>
            </a:pPr>
            <a:r>
              <a:rPr lang="en"/>
              <a:t>Citizen science</a:t>
            </a:r>
            <a:endParaRPr/>
          </a:p>
          <a:p>
            <a:pPr marL="171450" lvl="0" indent="-171450" algn="l" rtl="0">
              <a:lnSpc>
                <a:spcPct val="90000"/>
              </a:lnSpc>
              <a:spcBef>
                <a:spcPts val="750"/>
              </a:spcBef>
              <a:spcAft>
                <a:spcPts val="1200"/>
              </a:spcAft>
              <a:buClr>
                <a:schemeClr val="dk1"/>
              </a:buClr>
              <a:buSzPts val="2100"/>
              <a:buChar char="●"/>
            </a:pPr>
            <a:r>
              <a:rPr lang="en"/>
              <a:t>Blurred boundaries between academia, commerce and government</a:t>
            </a:r>
            <a:endParaRPr/>
          </a:p>
        </p:txBody>
      </p:sp>
      <p:cxnSp>
        <p:nvCxnSpPr>
          <p:cNvPr id="129" name="Google Shape;129;p22"/>
          <p:cNvCxnSpPr/>
          <p:nvPr/>
        </p:nvCxnSpPr>
        <p:spPr>
          <a:xfrm>
            <a:off x="628650" y="996554"/>
            <a:ext cx="8515200" cy="0"/>
          </a:xfrm>
          <a:prstGeom prst="straightConnector1">
            <a:avLst/>
          </a:prstGeom>
          <a:noFill/>
          <a:ln w="50800" cap="flat" cmpd="sng">
            <a:solidFill>
              <a:srgbClr val="FFC000"/>
            </a:solidFill>
            <a:prstDash val="solid"/>
            <a:miter lim="800000"/>
            <a:headEnd type="none" w="sm" len="sm"/>
            <a:tailEnd type="none" w="sm" len="sm"/>
          </a:ln>
        </p:spPr>
      </p:cxnSp>
      <p:pic>
        <p:nvPicPr>
          <p:cNvPr id="130" name="Google Shape;130;p22"/>
          <p:cNvPicPr preferRelativeResize="0"/>
          <p:nvPr/>
        </p:nvPicPr>
        <p:blipFill rotWithShape="1">
          <a:blip r:embed="rId3">
            <a:alphaModFix/>
          </a:blip>
          <a:srcRect/>
          <a:stretch/>
        </p:blipFill>
        <p:spPr>
          <a:xfrm>
            <a:off x="5107675" y="1124714"/>
            <a:ext cx="3875484" cy="3875484"/>
          </a:xfrm>
          <a:prstGeom prst="rect">
            <a:avLst/>
          </a:prstGeom>
          <a:noFill/>
          <a:ln>
            <a:noFill/>
          </a:ln>
        </p:spPr>
      </p:pic>
      <p:sp>
        <p:nvSpPr>
          <p:cNvPr id="131" name="Google Shape;131;p22"/>
          <p:cNvSpPr txBox="1"/>
          <p:nvPr/>
        </p:nvSpPr>
        <p:spPr>
          <a:xfrm>
            <a:off x="122945" y="4746283"/>
            <a:ext cx="52839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2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https://www.britannica.com/topic/The-Fourth-Industrial-Revolution-2119734</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1828</Words>
  <Application>Microsoft Macintosh PowerPoint</Application>
  <PresentationFormat>On-screen Show (16:9)</PresentationFormat>
  <Paragraphs>236</Paragraphs>
  <Slides>35</Slides>
  <Notes>35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Oswald</vt:lpstr>
      <vt:lpstr>Simple Light</vt:lpstr>
      <vt:lpstr>Open and Responsible Research 2 Open Science</vt:lpstr>
      <vt:lpstr>Increasingly Digital </vt:lpstr>
      <vt:lpstr>Translating RCR into a Digital Age</vt:lpstr>
      <vt:lpstr>New Questions for RCR</vt:lpstr>
      <vt:lpstr>What Is Needed Is More Openness</vt:lpstr>
      <vt:lpstr>A Reproducibility Crisis?</vt:lpstr>
      <vt:lpstr>A General Consensus?</vt:lpstr>
      <vt:lpstr>Returns on Public Investment</vt:lpstr>
      <vt:lpstr>New Forms/Places of Knowledge Production</vt:lpstr>
      <vt:lpstr>PowerPoint Presentation</vt:lpstr>
      <vt:lpstr>PowerPoint Presentation</vt:lpstr>
      <vt:lpstr>Open Science</vt:lpstr>
      <vt:lpstr>Open Science</vt:lpstr>
      <vt:lpstr>Free Speech ... Not Free Beer</vt:lpstr>
      <vt:lpstr>As Open As Possible, As Closed As Necessary</vt:lpstr>
      <vt:lpstr>Open Science: an Umbrella of Many Activities</vt:lpstr>
      <vt:lpstr>PowerPoint Presentation</vt:lpstr>
      <vt:lpstr>A Way of Thinking And Doing</vt:lpstr>
      <vt:lpstr>Open Science as … a Set of Practices</vt:lpstr>
      <vt:lpstr>Different Motivations, Same Response</vt:lpstr>
      <vt:lpstr>Open Science as … a Cultural Change</vt:lpstr>
      <vt:lpstr>Open Science is Many Things</vt:lpstr>
      <vt:lpstr>Open Science: an Extension of RCR Values</vt:lpstr>
      <vt:lpstr>Openness as an Extension of RCR</vt:lpstr>
      <vt:lpstr>Openness in RCR</vt:lpstr>
      <vt:lpstr>Extending the Reach of RCR</vt:lpstr>
      <vt:lpstr>Extending the Reach of RCR</vt:lpstr>
      <vt:lpstr>Big Picture/Little Picture</vt:lpstr>
      <vt:lpstr>“My” Open Science</vt:lpstr>
      <vt:lpstr>Different Actions at Different Stages</vt:lpstr>
      <vt:lpstr>Individual Openness: More Than Open Access</vt:lpstr>
      <vt:lpstr>Pragmatic Openness</vt:lpstr>
      <vt:lpstr>Responsible and Open Research as Citizenship </vt:lpstr>
      <vt:lpstr>Responsible and Open (Data) Science Citizenship </vt:lpstr>
      <vt:lpstr>Responsible and Open (Data) Science Citizenship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and Responsible Research 2 Open Science</dc:title>
  <cp:lastModifiedBy>Louise Bezuidenhout</cp:lastModifiedBy>
  <cp:revision>1</cp:revision>
  <dcterms:modified xsi:type="dcterms:W3CDTF">2021-08-27T09:39:21Z</dcterms:modified>
</cp:coreProperties>
</file>