
<file path=[Content_Types].xml><?xml version="1.0" encoding="utf-8"?>
<Types xmlns="http://schemas.openxmlformats.org/package/2006/content-types"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binary" PartName="/ppt/metadata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48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http://customooxmlschemas.google.com/">
      <go:slidesCustomData xmlns:go="http://customooxmlschemas.google.com/" r:id="rId7" roundtripDataSignature="AMtx7mg7rGlU5P8N55KXfrFBbRP7/OvwWA==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1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Relationship Id="rId7" Type="http://customschemas.google.com/relationships/presentationmetadata" Target="metadata"/></Relationships>
</file>

<file path=ppt/media/image1.png>
</file>

<file path=ppt/media/image2.png>
</file>

<file path=ppt/media/image3.png>
</file>

<file path=ppt/media/image4.pn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298450" lvl="1" marL="914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298450" lvl="2" marL="1371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298450" lvl="3" marL="1828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298450" lvl="4" marL="22860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298450" lvl="5" marL="27432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298450" lvl="6" marL="32004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●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298450" lvl="7" marL="36576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○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298450" lvl="8" marL="411480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100"/>
              <a:buFont typeface="Arial"/>
              <a:buChar char="■"/>
              <a:defRPr b="0" i="0" sz="11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p1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52" name="Google Shape;52;p1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100"/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3" name="Shape 4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4" name="Google Shape;44;p12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5" name="Google Shape;45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6" name="Shape 4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7" name="Google Shape;47;p13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8" name="Google Shape;48;p13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9" name="Google Shape;49;p1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11" name="Shape 1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2" name="Google Shape;12;p4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3" name="Google Shape;13;p4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4" name="Google Shape;14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5" name="Shape 1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" name="Google Shape;16;p5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7" name="Google Shape;17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8" name="Shape 1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" name="Google Shape;19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0" name="Google Shape;20;p6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21" name="Google Shape;21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2" name="Shape 2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3" name="Google Shape;23;p7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4" name="Google Shape;24;p7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5" name="Google Shape;25;p7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6" name="Google Shape;26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7" name="Shape 2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" name="Google Shape;28;p8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9" name="Google Shape;29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30" name="Shape 3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" name="Google Shape;31;p9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2" name="Google Shape;32;p9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3" name="Google Shape;33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4" name="Shape 3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" name="Google Shape;35;p10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6" name="Google Shape;36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7" name="Shape 37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8" name="Google Shape;38;p11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sp>
        <p:nvSpPr>
          <p:cNvPr id="39" name="Google Shape;39;p11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  <a:noFill/>
          <a:ln>
            <a:noFill/>
          </a:ln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40" name="Google Shape;40;p11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41" name="Google Shape;41;p11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2" name="Google Shape;42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1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2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1pPr>
            <a:lvl2pPr lvl="1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2pPr>
            <a:lvl3pPr lvl="2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3pPr>
            <a:lvl4pPr lvl="3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4pPr>
            <a:lvl5pPr lvl="4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5pPr>
            <a:lvl6pPr lvl="5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6pPr>
            <a:lvl7pPr lvl="6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7pPr>
            <a:lvl8pPr lvl="7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8pPr>
            <a:lvl9pPr lvl="8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Font typeface="Arial"/>
              <a:buNone/>
              <a:defRPr b="0" i="0" sz="2800" u="none" cap="none" strike="noStrike">
                <a:solidFill>
                  <a:schemeClr val="dk1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7" name="Google Shape;7;p2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Font typeface="Arial"/>
              <a:buChar char="●"/>
              <a:defRPr b="0" i="0" sz="18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-317500" lvl="1" marL="914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-317500" lvl="2" marL="1371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-317500" lvl="3" marL="1828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-317500" lvl="4" marL="22860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-317500" lvl="5" marL="27432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-317500" lvl="6" marL="32004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●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-317500" lvl="7" marL="36576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○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-317500" lvl="8" marL="4114800" marR="0" rtl="0" algn="l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Font typeface="Arial"/>
              <a:buChar char="■"/>
              <a:defRPr b="0" i="0" sz="14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/>
        </p:txBody>
      </p:sp>
      <p:sp>
        <p:nvSpPr>
          <p:cNvPr id="8" name="Google Shape;8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indent="0" lvl="0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1pPr>
            <a:lvl2pPr indent="0" lvl="1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2pPr>
            <a:lvl3pPr indent="0" lvl="2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3pPr>
            <a:lvl4pPr indent="0" lvl="3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4pPr>
            <a:lvl5pPr indent="0" lvl="4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5pPr>
            <a:lvl6pPr indent="0" lvl="5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6pPr>
            <a:lvl7pPr indent="0" lvl="6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7pPr>
            <a:lvl8pPr indent="0" lvl="7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8pPr>
            <a:lvl9pPr indent="0" lvl="8" marL="0" marR="0" rtl="0" algn="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000"/>
              <a:buFont typeface="Arial"/>
              <a:buNone/>
              <a:defRPr b="0" i="0" sz="1000" u="none" cap="none" strike="noStrike">
                <a:solidFill>
                  <a:schemeClr val="dk2"/>
                </a:solidFill>
                <a:latin typeface="Arial"/>
                <a:ea typeface="Arial"/>
                <a:cs typeface="Arial"/>
                <a:sym typeface="Arial"/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notesSlide" Target="../notesSlides/notesSlide1.xml"/><Relationship Id="rId3" Type="http://schemas.openxmlformats.org/officeDocument/2006/relationships/hyperlink" Target="https://malfaro2.github.io" TargetMode="External"/><Relationship Id="rId4" Type="http://schemas.openxmlformats.org/officeDocument/2006/relationships/hyperlink" Target="https://datacarpentry.org/r-socialsci/" TargetMode="External"/><Relationship Id="rId11" Type="http://schemas.openxmlformats.org/officeDocument/2006/relationships/image" Target="../media/image2.png"/><Relationship Id="rId10" Type="http://schemas.openxmlformats.org/officeDocument/2006/relationships/image" Target="../media/image1.png"/><Relationship Id="rId9" Type="http://schemas.openxmlformats.org/officeDocument/2006/relationships/image" Target="../media/image4.png"/><Relationship Id="rId5" Type="http://schemas.openxmlformats.org/officeDocument/2006/relationships/hyperlink" Target="https://malfaro2.github.io/Pretoria_R/" TargetMode="External"/><Relationship Id="rId6" Type="http://schemas.openxmlformats.org/officeDocument/2006/relationships/hyperlink" Target="https://malfaro2.github.io/Pretoria_R/" TargetMode="External"/><Relationship Id="rId7" Type="http://schemas.openxmlformats.org/officeDocument/2006/relationships/hyperlink" Target="https://malfaro2.github.io/Pretoria_R/" TargetMode="External"/><Relationship Id="rId8" Type="http://schemas.openxmlformats.org/officeDocument/2006/relationships/image" Target="../media/image3.pn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"/>
          <p:cNvSpPr txBox="1"/>
          <p:nvPr/>
        </p:nvSpPr>
        <p:spPr>
          <a:xfrm>
            <a:off x="720475" y="532175"/>
            <a:ext cx="7444500" cy="1385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600"/>
              <a:buFont typeface="Arial"/>
              <a:buNone/>
            </a:pPr>
            <a:r>
              <a:rPr b="1" i="0" lang="en" sz="2600" u="none" cap="none" strike="noStrike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R for Social Scientists</a:t>
            </a:r>
            <a:endParaRPr b="1" i="0" sz="26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2600"/>
              <a:buFont typeface="Arial"/>
              <a:buNone/>
            </a:pPr>
            <a:r>
              <a:rPr b="0" i="0" lang="en" sz="2600" u="none" cap="none" strike="noStrike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CODATA-RDA Research Data Science Schools - </a:t>
            </a:r>
            <a:r>
              <a:rPr lang="en" sz="2600">
                <a:latin typeface="Verdana"/>
                <a:ea typeface="Verdana"/>
                <a:cs typeface="Verdana"/>
                <a:sym typeface="Verdana"/>
              </a:rPr>
              <a:t>Trieste</a:t>
            </a:r>
            <a:r>
              <a:rPr b="0" i="0" lang="en" sz="2600" u="none" cap="none" strike="noStrike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 2021</a:t>
            </a:r>
            <a:endParaRPr b="0" i="0" sz="26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</p:txBody>
      </p:sp>
      <p:sp>
        <p:nvSpPr>
          <p:cNvPr id="55" name="Google Shape;55;p1"/>
          <p:cNvSpPr txBox="1"/>
          <p:nvPr/>
        </p:nvSpPr>
        <p:spPr>
          <a:xfrm>
            <a:off x="738950" y="2319425"/>
            <a:ext cx="4738200" cy="25551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spAutoFit/>
          </a:bodyPr>
          <a:lstStyle/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Materials:</a:t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About the Instructor:</a:t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sng" cap="none" strike="noStrike">
                <a:solidFill>
                  <a:schemeClr val="hlink"/>
                </a:solidFill>
                <a:latin typeface="Verdana"/>
                <a:ea typeface="Verdana"/>
                <a:cs typeface="Verdana"/>
                <a:sym typeface="Verdana"/>
                <a:hlinkClick r:id="rId3"/>
              </a:rPr>
              <a:t>https://malfaro2.github.io</a:t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Class Notes:</a:t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sng" cap="none" strike="noStrike">
                <a:solidFill>
                  <a:schemeClr val="hlink"/>
                </a:solidFill>
                <a:latin typeface="Verdana"/>
                <a:ea typeface="Verdana"/>
                <a:cs typeface="Verdana"/>
                <a:sym typeface="Verdana"/>
                <a:hlinkClick r:id="rId4"/>
              </a:rPr>
              <a:t>https://datacarpentry.org/r-socialsci/</a:t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t/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Verdana"/>
                <a:ea typeface="Verdana"/>
                <a:cs typeface="Verdana"/>
                <a:sym typeface="Verdana"/>
              </a:rPr>
              <a:t>Video Recordings Summary: </a:t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sng" cap="none" strike="noStrike">
                <a:solidFill>
                  <a:schemeClr val="hlink"/>
                </a:solidFill>
                <a:latin typeface="Verdana"/>
                <a:ea typeface="Verdana"/>
                <a:cs typeface="Verdana"/>
                <a:sym typeface="Verdana"/>
                <a:hlinkClick r:id="rId5"/>
              </a:rPr>
              <a:t>https://malfaro2.github.io/</a:t>
            </a:r>
            <a:r>
              <a:rPr lang="en" u="sng">
                <a:solidFill>
                  <a:schemeClr val="hlink"/>
                </a:solidFill>
                <a:latin typeface="Verdana"/>
                <a:ea typeface="Verdana"/>
                <a:cs typeface="Verdana"/>
                <a:sym typeface="Verdana"/>
                <a:hlinkClick r:id="rId6"/>
              </a:rPr>
              <a:t>Trieste2021</a:t>
            </a:r>
            <a:r>
              <a:rPr b="0" i="0" lang="en" sz="1400" u="sng" cap="none" strike="noStrike">
                <a:solidFill>
                  <a:schemeClr val="hlink"/>
                </a:solidFill>
                <a:latin typeface="Verdana"/>
                <a:ea typeface="Verdana"/>
                <a:cs typeface="Verdana"/>
                <a:sym typeface="Verdana"/>
                <a:hlinkClick r:id="rId7"/>
              </a:rPr>
              <a:t>_R/</a:t>
            </a:r>
            <a:endParaRPr b="0" i="0" sz="1400" u="none" cap="none" strike="noStrike">
              <a:solidFill>
                <a:srgbClr val="000000"/>
              </a:solidFill>
              <a:latin typeface="Verdana"/>
              <a:ea typeface="Verdana"/>
              <a:cs typeface="Verdana"/>
              <a:sym typeface="Verdana"/>
            </a:endParaRPr>
          </a:p>
          <a:p>
            <a:pPr indent="0" lvl="0" marL="0" marR="0" rtl="0" algn="l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rgbClr val="000000"/>
              </a:buClr>
              <a:buSzPts val="1400"/>
              <a:buFont typeface="Arial"/>
              <a:buNone/>
            </a:pPr>
            <a:r>
              <a:rPr b="0" i="0" lang="en" sz="1400" u="none" cap="none" strike="noStrike">
                <a:solidFill>
                  <a:srgbClr val="000000"/>
                </a:solidFill>
                <a:latin typeface="Arial"/>
                <a:ea typeface="Arial"/>
                <a:cs typeface="Arial"/>
                <a:sym typeface="Arial"/>
              </a:rPr>
              <a:t> </a:t>
            </a:r>
            <a:endParaRPr b="0" i="0" sz="1400" u="none" cap="none" strike="noStrike">
              <a:solidFill>
                <a:srgbClr val="000000"/>
              </a:solidFill>
              <a:latin typeface="Arial"/>
              <a:ea typeface="Arial"/>
              <a:cs typeface="Arial"/>
              <a:sym typeface="Arial"/>
            </a:endParaRPr>
          </a:p>
        </p:txBody>
      </p:sp>
      <p:pic>
        <p:nvPicPr>
          <p:cNvPr id="56" name="Google Shape;56;p1"/>
          <p:cNvPicPr preferRelativeResize="0"/>
          <p:nvPr/>
        </p:nvPicPr>
        <p:blipFill rotWithShape="1">
          <a:blip r:embed="rId8">
            <a:alphaModFix/>
          </a:blip>
          <a:srcRect b="0" l="0" r="0" t="0"/>
          <a:stretch/>
        </p:blipFill>
        <p:spPr>
          <a:xfrm>
            <a:off x="6803450" y="4153313"/>
            <a:ext cx="2076450" cy="771525"/>
          </a:xfrm>
          <a:prstGeom prst="rect">
            <a:avLst/>
          </a:prstGeom>
          <a:noFill/>
          <a:ln>
            <a:noFill/>
          </a:ln>
        </p:spPr>
      </p:pic>
      <p:pic>
        <p:nvPicPr>
          <p:cNvPr id="57" name="Google Shape;57;p1"/>
          <p:cNvPicPr preferRelativeResize="0"/>
          <p:nvPr/>
        </p:nvPicPr>
        <p:blipFill rotWithShape="1">
          <a:blip r:embed="rId9">
            <a:alphaModFix/>
          </a:blip>
          <a:srcRect b="0" l="0" r="0" t="0"/>
          <a:stretch/>
        </p:blipFill>
        <p:spPr>
          <a:xfrm>
            <a:off x="5435025" y="2749544"/>
            <a:ext cx="2381311" cy="490550"/>
          </a:xfrm>
          <a:prstGeom prst="rect">
            <a:avLst/>
          </a:prstGeom>
          <a:noFill/>
          <a:ln>
            <a:noFill/>
          </a:ln>
        </p:spPr>
      </p:pic>
      <p:pic>
        <p:nvPicPr>
          <p:cNvPr id="58" name="Google Shape;58;p1"/>
          <p:cNvPicPr preferRelativeResize="0"/>
          <p:nvPr/>
        </p:nvPicPr>
        <p:blipFill rotWithShape="1">
          <a:blip r:embed="rId10">
            <a:alphaModFix/>
          </a:blip>
          <a:srcRect b="0" l="0" r="0" t="0"/>
          <a:stretch/>
        </p:blipFill>
        <p:spPr>
          <a:xfrm>
            <a:off x="5370950" y="2069444"/>
            <a:ext cx="1507274" cy="528426"/>
          </a:xfrm>
          <a:prstGeom prst="rect">
            <a:avLst/>
          </a:prstGeom>
          <a:noFill/>
          <a:ln>
            <a:noFill/>
          </a:ln>
        </p:spPr>
      </p:pic>
      <p:pic>
        <p:nvPicPr>
          <p:cNvPr id="59" name="Google Shape;59;p1"/>
          <p:cNvPicPr preferRelativeResize="0"/>
          <p:nvPr/>
        </p:nvPicPr>
        <p:blipFill rotWithShape="1">
          <a:blip r:embed="rId11">
            <a:alphaModFix/>
          </a:blip>
          <a:srcRect b="0" l="0" r="0" t="0"/>
          <a:stretch/>
        </p:blipFill>
        <p:spPr>
          <a:xfrm>
            <a:off x="7117723" y="2069448"/>
            <a:ext cx="681830" cy="528426"/>
          </a:xfrm>
          <a:prstGeom prst="rect">
            <a:avLst/>
          </a:prstGeom>
          <a:noFill/>
          <a:ln>
            <a:noFill/>
          </a:ln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