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7" r:id="rId4"/>
    <p:sldId id="605" r:id="rId5"/>
    <p:sldId id="606" r:id="rId6"/>
    <p:sldId id="601" r:id="rId7"/>
    <p:sldId id="449" r:id="rId8"/>
    <p:sldId id="602" r:id="rId9"/>
    <p:sldId id="604" r:id="rId10"/>
    <p:sldId id="607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Costantini" initials="AC" lastIdx="1" clrIdx="0">
    <p:extLst>
      <p:ext uri="{19B8F6BF-5375-455C-9EA6-DF929625EA0E}">
        <p15:presenceInfo xmlns:p15="http://schemas.microsoft.com/office/powerpoint/2012/main" userId="Alessandro Costant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EC433-D718-6070-5FE3-905B72C2CC59}" v="64" dt="2020-08-12T07:42:49.413"/>
    <p1510:client id="{C724D447-B2B6-6D4B-A969-7C2EDC4913D6}" v="2" dt="2020-08-11T19:51:23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b75ac6aae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b75ac6aae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a1d5843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a1d5843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8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a1d5843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a1d5843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03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a1d584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ba1d584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71800" y="141480"/>
            <a:ext cx="6120680" cy="6375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006079"/>
            <a:ext cx="8424936" cy="35883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/>
              <a:t>Click</a:t>
            </a:r>
          </a:p>
        </p:txBody>
      </p:sp>
      <p:sp>
        <p:nvSpPr>
          <p:cNvPr id="5" name="Shape 27"/>
          <p:cNvSpPr txBox="1">
            <a:spLocks noGrp="1"/>
          </p:cNvSpPr>
          <p:nvPr>
            <p:ph type="sldNum" idx="12"/>
          </p:nvPr>
        </p:nvSpPr>
        <p:spPr>
          <a:xfrm>
            <a:off x="6516216" y="4785996"/>
            <a:ext cx="233928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31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hyperlink" Target="https://github.com/CODATA-RDA-DataScienceSchools/Materials/tree/master/docs/DataSanJose2019/CI" TargetMode="External"/><Relationship Id="rId4" Type="http://schemas.openxmlformats.org/officeDocument/2006/relationships/hyperlink" Target="https://opensciencegrid.org/dosar/DataTrieste2019/Material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en.wikipedia.org/wiki/Message_passing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en.wikipedia.org/wiki/Computer_network" TargetMode="External"/><Relationship Id="rId5" Type="http://schemas.openxmlformats.org/officeDocument/2006/relationships/hyperlink" Target="https://en.wikipedia.org/wiki/Computer_science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it.ly/2YOop2X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hyperlink" Target="bit.ly/2Z4kHN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/>
          </a:blip>
          <a:srcRect t="11477" b="16652"/>
          <a:stretch/>
        </p:blipFill>
        <p:spPr>
          <a:xfrm>
            <a:off x="75" y="106650"/>
            <a:ext cx="9143850" cy="49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452785-27DC-45C3-926C-E16187BF5984}"/>
              </a:ext>
            </a:extLst>
          </p:cNvPr>
          <p:cNvSpPr/>
          <p:nvPr/>
        </p:nvSpPr>
        <p:spPr>
          <a:xfrm>
            <a:off x="6454714" y="3732003"/>
            <a:ext cx="1973291" cy="1089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2152649"/>
            <a:ext cx="8520600" cy="1558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000" b="1"/>
              <a:t>Computational Infrastructures</a:t>
            </a:r>
            <a:br>
              <a:rPr lang="en-GB" sz="4000" b="1"/>
            </a:br>
            <a:r>
              <a:rPr lang="en-GB" sz="4000" b="1"/>
              <a:t>an overview</a:t>
            </a:r>
            <a:endParaRPr sz="400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872350"/>
            <a:ext cx="451747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it-IT" sz="2800" b="1">
                <a:solidFill>
                  <a:schemeClr val="bg1"/>
                </a:solidFill>
              </a:rPr>
              <a:t>Alessandro Costantini</a:t>
            </a:r>
          </a:p>
          <a:p>
            <a:pPr marL="0" indent="0" algn="l"/>
            <a:r>
              <a:rPr lang="it-IT" sz="2000" b="1">
                <a:solidFill>
                  <a:schemeClr val="bg1"/>
                </a:solidFill>
              </a:rPr>
              <a:t>INFN, Italy</a:t>
            </a:r>
            <a:endParaRPr lang="en-US" sz="2000" b="1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3437B50-5C3F-49B1-AE8F-9E0EFAF1D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872" y="3699696"/>
            <a:ext cx="1977606" cy="115154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BBF3BA3-72BB-43EC-9B78-3B39F2FC8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4"/>
    </mc:Choice>
    <mc:Fallback xmlns="">
      <p:transition spd="slow" advTm="18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4E661-ADAC-4D44-A52A-4C7304BB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0610"/>
            <a:ext cx="6120680" cy="637580"/>
          </a:xfrm>
        </p:spPr>
        <p:txBody>
          <a:bodyPr/>
          <a:lstStyle/>
          <a:p>
            <a:r>
              <a:rPr lang="it-IT"/>
              <a:t>Information and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9737" y="2253854"/>
            <a:ext cx="8347071" cy="1735830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1800" dirty="0">
                <a:ea typeface="Arial" panose="020B0604020202020204" pitchFamily="34" charset="0"/>
                <a:hlinkClick r:id="rId4"/>
              </a:rPr>
              <a:t>https://opensciencegrid.org/dosar/DataTrieste2019/Materials/</a:t>
            </a:r>
            <a:endParaRPr lang="it-IT" altLang="it-IT" sz="1800" dirty="0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800" dirty="0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800" dirty="0">
                <a:ea typeface="Arial" panose="020B0604020202020204" pitchFamily="34" charset="0"/>
                <a:hlinkClick r:id="rId5"/>
              </a:rPr>
              <a:t>https://github.com/CODATA-RDA-DataScienceSchools/Materials/tree/master/docs/DataSanJose2019/CI</a:t>
            </a:r>
            <a:endParaRPr lang="it-IT" altLang="it-IT" sz="1800" dirty="0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800" dirty="0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800" dirty="0">
                <a:ea typeface="Arial" panose="020B0604020202020204" pitchFamily="34" charset="0"/>
              </a:rPr>
              <a:t>Alessandro Costantini – alessandro.costantini@cnaf.infn.it</a:t>
            </a:r>
          </a:p>
          <a:p>
            <a:pPr>
              <a:lnSpc>
                <a:spcPct val="80000"/>
              </a:lnSpc>
            </a:pPr>
            <a:endParaRPr lang="it-IT" altLang="it-IT" sz="1800" dirty="0">
              <a:ea typeface="Arial" panose="020B0604020202020204" pitchFamily="34" charset="0"/>
            </a:endParaRPr>
          </a:p>
        </p:txBody>
      </p:sp>
      <p:pic>
        <p:nvPicPr>
          <p:cNvPr id="2" name="Google Shape;75;p15">
            <a:extLst>
              <a:ext uri="{FF2B5EF4-FFF2-40B4-BE49-F238E27FC236}">
                <a16:creationId xmlns:a16="http://schemas.microsoft.com/office/drawing/2014/main" id="{73A27696-481A-43C1-93AF-8D7DDC0002D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724" y="212987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4;p14">
            <a:extLst>
              <a:ext uri="{FF2B5EF4-FFF2-40B4-BE49-F238E27FC236}">
                <a16:creationId xmlns:a16="http://schemas.microsoft.com/office/drawing/2014/main" id="{D73DDFCC-AE71-440E-AD5D-A4CE1BEF69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+mj-lt"/>
              </a:rPr>
              <a:t>10</a:t>
            </a:fld>
            <a:endParaRPr sz="1000">
              <a:latin typeface="+mj-lt"/>
            </a:endParaRPr>
          </a:p>
        </p:txBody>
      </p:sp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9638DA70-8518-49BA-8D5B-C9A7376396C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6;p14">
            <a:extLst>
              <a:ext uri="{FF2B5EF4-FFF2-40B4-BE49-F238E27FC236}">
                <a16:creationId xmlns:a16="http://schemas.microsoft.com/office/drawing/2014/main" id="{7C0BFA84-14F6-4800-A8EB-30DC5A29B911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CD96F6-22A3-41BB-99D8-53BB24881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3"/>
    </mc:Choice>
    <mc:Fallback xmlns="">
      <p:transition spd="slow" advTm="9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t="11477" b="16652"/>
          <a:stretch/>
        </p:blipFill>
        <p:spPr>
          <a:xfrm>
            <a:off x="150" y="123825"/>
            <a:ext cx="9143850" cy="48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D3642-004D-4458-A2F4-99A797A02659}"/>
              </a:ext>
            </a:extLst>
          </p:cNvPr>
          <p:cNvSpPr txBox="1"/>
          <p:nvPr/>
        </p:nvSpPr>
        <p:spPr>
          <a:xfrm>
            <a:off x="647700" y="2125950"/>
            <a:ext cx="787717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Contact</a:t>
            </a:r>
          </a:p>
          <a:p>
            <a:r>
              <a:rPr lang="it-IT" sz="1800" b="1" dirty="0">
                <a:solidFill>
                  <a:schemeClr val="bg1"/>
                </a:solidFill>
              </a:rPr>
              <a:t>	Alessandro Costantini – alessandro.costantini@cnaf.infn.it</a:t>
            </a:r>
          </a:p>
          <a:p>
            <a:endParaRPr lang="it-IT" sz="1800" b="1" dirty="0">
              <a:solidFill>
                <a:schemeClr val="bg1"/>
              </a:solidFill>
            </a:endParaRPr>
          </a:p>
          <a:p>
            <a:r>
              <a:rPr lang="it-IT" sz="1800" b="1" dirty="0">
                <a:solidFill>
                  <a:schemeClr val="bg1"/>
                </a:solidFill>
              </a:rPr>
              <a:t>Contributors</a:t>
            </a:r>
          </a:p>
          <a:p>
            <a:pPr lvl="3">
              <a:buClr>
                <a:schemeClr val="bg1"/>
              </a:buClr>
            </a:pPr>
            <a:r>
              <a:rPr lang="it-IT" sz="1800" b="1" dirty="0">
                <a:solidFill>
                  <a:schemeClr val="bg1"/>
                </a:solidFill>
              </a:rPr>
              <a:t>	Alessandro Costantini - INFN</a:t>
            </a:r>
          </a:p>
          <a:p>
            <a:pPr lvl="3"/>
            <a:r>
              <a:rPr lang="it-IT" sz="1800" b="1" dirty="0">
                <a:solidFill>
                  <a:schemeClr val="bg1"/>
                </a:solidFill>
              </a:rPr>
              <a:t>	Robert Quick - IU</a:t>
            </a:r>
          </a:p>
          <a:p>
            <a:pPr lvl="3"/>
            <a:r>
              <a:rPr lang="it-IT" sz="1800" b="1" dirty="0">
                <a:solidFill>
                  <a:schemeClr val="bg1"/>
                </a:solidFill>
              </a:rPr>
              <a:t>	Cristina Doina Duma - INFN</a:t>
            </a:r>
          </a:p>
          <a:p>
            <a:pPr lvl="3"/>
            <a:r>
              <a:rPr lang="it-IT" sz="1800" b="1" dirty="0">
                <a:solidFill>
                  <a:schemeClr val="bg1"/>
                </a:solidFill>
              </a:rPr>
              <a:t>	Gergely Sypos - EGI</a:t>
            </a:r>
          </a:p>
          <a:p>
            <a:pPr lvl="3"/>
            <a:r>
              <a:rPr lang="it-IT" sz="1800" b="1" dirty="0">
                <a:solidFill>
                  <a:schemeClr val="bg1"/>
                </a:solidFill>
              </a:rPr>
              <a:t>	Giuseppe La Rocca - EGI</a:t>
            </a: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CCE874-EA68-4E93-AADC-A587B845F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362" y="3243712"/>
            <a:ext cx="1266825" cy="704850"/>
          </a:xfrm>
          <a:prstGeom prst="rect">
            <a:avLst/>
          </a:prstGeom>
        </p:spPr>
      </p:pic>
      <p:pic>
        <p:nvPicPr>
          <p:cNvPr id="6" name="Picture 6" descr="A picture containing strainer, food, plate&#10;&#10;Description automatically generated">
            <a:extLst>
              <a:ext uri="{FF2B5EF4-FFF2-40B4-BE49-F238E27FC236}">
                <a16:creationId xmlns:a16="http://schemas.microsoft.com/office/drawing/2014/main" id="{1BB83185-116B-4A86-97F4-785ABDCC3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495" y="4064749"/>
            <a:ext cx="1000125" cy="809625"/>
          </a:xfrm>
          <a:prstGeom prst="rect">
            <a:avLst/>
          </a:prstGeom>
        </p:spPr>
      </p:pic>
      <p:pic>
        <p:nvPicPr>
          <p:cNvPr id="7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59059F4-BDBD-4E11-B447-D2A400B12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8833" y="3645470"/>
            <a:ext cx="828675" cy="8286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4E483A8-B908-46EA-A4CE-F9111B8F5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1"/>
    </mc:Choice>
    <mc:Fallback xmlns="">
      <p:transition spd="slow" advTm="9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Training Goals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304925"/>
            <a:ext cx="8520600" cy="3263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>
                <a:latin typeface="+mn-lt"/>
              </a:rPr>
              <a:t>Learn the concept of </a:t>
            </a:r>
          </a:p>
          <a:p>
            <a:pPr marL="814388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>
                <a:latin typeface="+mn-lt"/>
              </a:rPr>
              <a:t>Local vs Distributed</a:t>
            </a:r>
          </a:p>
          <a:p>
            <a:pPr marL="814388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>
                <a:latin typeface="+mn-lt"/>
              </a:rPr>
              <a:t>Examples of</a:t>
            </a:r>
          </a:p>
          <a:p>
            <a:pPr marL="1271588" lvl="2" indent="-5143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High Performance Computing (HPC)</a:t>
            </a:r>
          </a:p>
          <a:p>
            <a:pPr marL="1271588" lvl="2" indent="-5143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High Throughput Computing (HTC)</a:t>
            </a:r>
          </a:p>
          <a:p>
            <a:pPr marL="1271588" lvl="2" indent="-5143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Cloud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D861A84-82DF-427A-B430-4E7FFCC49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7"/>
    </mc:Choice>
    <mc:Fallback xmlns="">
      <p:transition spd="slow" advTm="2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B54F-1B02-4940-9925-F5B89F11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 Distributed Computing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C8999-C02B-49EB-96AB-DD21836CF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>
                <a:effectLst/>
                <a:latin typeface="Arial" panose="020B0604020202020204" pitchFamily="34" charset="0"/>
              </a:rPr>
              <a:t>The science computing is becoming complex</a:t>
            </a:r>
          </a:p>
          <a:p>
            <a:pPr marL="0" indent="0">
              <a:buNone/>
            </a:pPr>
            <a:r>
              <a:rPr lang="en-US"/>
              <a:t>	- </a:t>
            </a:r>
            <a:r>
              <a:rPr lang="en-US" sz="1800">
                <a:effectLst/>
              </a:rPr>
              <a:t>Monte </a:t>
            </a:r>
            <a:r>
              <a:rPr lang="en-US"/>
              <a:t>Carlo</a:t>
            </a:r>
            <a:r>
              <a:rPr lang="en-US" sz="1800">
                <a:effectLst/>
              </a:rPr>
              <a:t>, image analysis, genetic algorithm, simulation...</a:t>
            </a:r>
            <a:r>
              <a:rPr lang="en-US"/>
              <a:t> 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effectLst/>
                <a:latin typeface="Arial" panose="020B0604020202020204" pitchFamily="34" charset="0"/>
              </a:rPr>
              <a:t>It will take a year (CPU time) to get the results on your laptop, but your paper is due in a week.</a:t>
            </a:r>
          </a:p>
          <a:p>
            <a:pPr marL="0" indent="0">
              <a:buNone/>
            </a:pPr>
            <a:r>
              <a:rPr lang="en-US" sz="1800">
                <a:effectLst/>
                <a:latin typeface="Arial" panose="020B0604020202020204" pitchFamily="34" charset="0"/>
              </a:rPr>
              <a:t>What do you do?</a:t>
            </a: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</a:rPr>
              <a:t>You have the following options:</a:t>
            </a:r>
          </a:p>
          <a:p>
            <a:pPr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W</a:t>
            </a:r>
            <a:r>
              <a:rPr lang="en-US" sz="1800">
                <a:latin typeface="Arial" panose="020B0604020202020204" pitchFamily="34" charset="0"/>
              </a:rPr>
              <a:t>ait until the calculation is done</a:t>
            </a:r>
          </a:p>
          <a:p>
            <a:pPr>
              <a:buFontTx/>
              <a:buChar char="-"/>
            </a:pPr>
            <a:r>
              <a:rPr lang="en-US" sz="1800">
                <a:latin typeface="Arial" panose="020B0604020202020204" pitchFamily="34" charset="0"/>
              </a:rPr>
              <a:t>Use a distributed computing environment to speedup</a:t>
            </a:r>
            <a:endParaRPr lang="en-GB" sz="2800">
              <a:latin typeface="Candara" panose="020E0502030303020204" pitchFamily="34" charset="0"/>
            </a:endParaRPr>
          </a:p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8D946-47C6-4599-8026-B4F50AA56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951A0D15-79B5-4F9E-81BB-11B53ADAA8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;p14">
            <a:extLst>
              <a:ext uri="{FF2B5EF4-FFF2-40B4-BE49-F238E27FC236}">
                <a16:creationId xmlns:a16="http://schemas.microsoft.com/office/drawing/2014/main" id="{34585858-ECF8-45EE-B57B-A7D17BE478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4">
            <a:extLst>
              <a:ext uri="{FF2B5EF4-FFF2-40B4-BE49-F238E27FC236}">
                <a16:creationId xmlns:a16="http://schemas.microsoft.com/office/drawing/2014/main" id="{ED8A1E5F-B3DA-44FC-94EC-4C9B65248E82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1026" name="Picture 2" descr="Scheletro al computer. Please wait - Facciabuco.com">
            <a:extLst>
              <a:ext uri="{FF2B5EF4-FFF2-40B4-BE49-F238E27FC236}">
                <a16:creationId xmlns:a16="http://schemas.microsoft.com/office/drawing/2014/main" id="{F066F53E-DCE4-446D-8AFB-1EEFE4E4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219375"/>
            <a:ext cx="1900238" cy="14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 up of a computer&#10;&#10;Description automatically generated">
            <a:extLst>
              <a:ext uri="{FF2B5EF4-FFF2-40B4-BE49-F238E27FC236}">
                <a16:creationId xmlns:a16="http://schemas.microsoft.com/office/drawing/2014/main" id="{A7F89324-ACDA-49B2-801F-F2B40F5BA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650" y="3133595"/>
            <a:ext cx="2098158" cy="140970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A0F3982-01B7-4714-A1AE-3BBFB64FE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"/>
    </mc:Choice>
    <mc:Fallback xmlns="">
      <p:transition spd="slow" advTm="20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Distributed computing environment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Distributed computing </a:t>
            </a:r>
            <a:r>
              <a:rPr lang="en-US" dirty="0"/>
              <a:t>is a field of </a:t>
            </a:r>
            <a:r>
              <a:rPr lang="en-US" dirty="0">
                <a:hlinkClick r:id="rId5" tooltip="Computer science"/>
              </a:rPr>
              <a:t>computer science</a:t>
            </a:r>
            <a:r>
              <a:rPr lang="en-US" dirty="0"/>
              <a:t> that studies distributed systems. A </a:t>
            </a:r>
            <a:r>
              <a:rPr lang="en-US" i="1" dirty="0"/>
              <a:t>distributed system</a:t>
            </a:r>
            <a:r>
              <a:rPr lang="en-US" dirty="0"/>
              <a:t> is a system whose components are located on different </a:t>
            </a:r>
            <a:r>
              <a:rPr lang="en-US" dirty="0">
                <a:hlinkClick r:id="rId6" tooltip="Computer network"/>
              </a:rPr>
              <a:t>networked computers</a:t>
            </a:r>
            <a:r>
              <a:rPr lang="en-US" dirty="0"/>
              <a:t>, which communicate and coordinate their actions by </a:t>
            </a:r>
            <a:r>
              <a:rPr lang="en-US" dirty="0">
                <a:hlinkClick r:id="rId7" tooltip="Message passing"/>
              </a:rPr>
              <a:t>passing messages</a:t>
            </a:r>
            <a:r>
              <a:rPr lang="en-US" dirty="0"/>
              <a:t> to one another.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Performance Computing (HPC)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Throughput Computing (HTC)</a:t>
            </a:r>
          </a:p>
          <a:p>
            <a:pPr marL="285750" indent="-285750">
              <a:buFontTx/>
              <a:buChar char="-"/>
            </a:pPr>
            <a:r>
              <a:rPr lang="en-US" dirty="0"/>
              <a:t>Cloud </a:t>
            </a:r>
          </a:p>
          <a:p>
            <a:pPr marL="285750" indent="-285750">
              <a:buFontTx/>
              <a:buChar char="-"/>
            </a:pP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5724" y="212987"/>
            <a:ext cx="1916576" cy="7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EAC45EC1-5705-42BA-BA2F-A443080AF377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5CDDFE8-2D38-49E7-AA37-685328989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9"/>
    </mc:Choice>
    <mc:Fallback xmlns="">
      <p:transition spd="slow" advTm="28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Computing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High Performance Computing (HPC) is the ability to process data and perform complex calculations at high speeds</a:t>
            </a:r>
          </a:p>
          <a:p>
            <a:pPr marL="0" indent="0">
              <a:buNone/>
            </a:pPr>
            <a:endParaRPr lang="en-US"/>
          </a:p>
          <a:p>
            <a:pPr marL="285750" indent="-285750"/>
            <a:r>
              <a:rPr lang="en-US"/>
              <a:t>Fast access to network/disk/memory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</a:rPr>
              <a:t>Limited resources</a:t>
            </a:r>
            <a:endParaRPr lang="en-US">
              <a:latin typeface="Arial" panose="020B0604020202020204" pitchFamily="34" charset="0"/>
            </a:endParaRPr>
          </a:p>
          <a:p>
            <a:pPr marL="285750" indent="-285750"/>
            <a:r>
              <a:rPr lang="en-US">
                <a:latin typeface="Arial" panose="020B0604020202020204" pitchFamily="34" charset="0"/>
              </a:rPr>
              <a:t>Needs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1800">
                <a:latin typeface="Arial" panose="020B0604020202020204" pitchFamily="34" charset="0"/>
              </a:rPr>
              <a:t>A</a:t>
            </a:r>
            <a:r>
              <a:rPr lang="en-US" sz="1800">
                <a:effectLst/>
                <a:latin typeface="Arial" panose="020B0604020202020204" pitchFamily="34" charset="0"/>
              </a:rPr>
              <a:t> highly parallel program or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1800">
                <a:effectLst/>
                <a:latin typeface="Arial" panose="020B0604020202020204" pitchFamily="34" charset="0"/>
              </a:rPr>
              <a:t>Port your </a:t>
            </a:r>
            <a:r>
              <a:rPr lang="en-US" sz="1800">
                <a:latin typeface="Arial" panose="020B0604020202020204" pitchFamily="34" charset="0"/>
              </a:rPr>
              <a:t>c</a:t>
            </a:r>
            <a:r>
              <a:rPr lang="en-US" sz="1800">
                <a:effectLst/>
                <a:latin typeface="Arial" panose="020B0604020202020204" pitchFamily="34" charset="0"/>
              </a:rPr>
              <a:t>ode to a special environment</a:t>
            </a:r>
          </a:p>
          <a:p>
            <a:pPr marL="742950" lvl="1" indent="-285750">
              <a:spcBef>
                <a:spcPts val="600"/>
              </a:spcBef>
            </a:pPr>
            <a:r>
              <a:rPr lang="en-US" sz="1800">
                <a:effectLst/>
                <a:latin typeface="Arial" panose="020B0604020202020204" pitchFamily="34" charset="0"/>
              </a:rPr>
              <a:t>Request and wait for an allocation</a:t>
            </a:r>
            <a:endParaRPr lang="en-GB" sz="4000">
              <a:latin typeface="Candara" panose="020E05020303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5724" y="212987"/>
            <a:ext cx="1916576" cy="7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EAC45EC1-5705-42BA-BA2F-A443080AF377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582FBCB-5E10-4D20-BDA6-7AADF49A4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17" y="2166589"/>
            <a:ext cx="4453881" cy="87188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B58483D-6FCD-40A5-88DE-A457E8510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6"/>
    </mc:Choice>
    <mc:Fallback xmlns="">
      <p:transition spd="slow" advTm="3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1864"/>
            <a:ext cx="6120680" cy="637580"/>
          </a:xfrm>
        </p:spPr>
        <p:txBody>
          <a:bodyPr/>
          <a:lstStyle/>
          <a:p>
            <a:r>
              <a:rPr lang="en-US"/>
              <a:t>High Throughput Computing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  <a:p>
            <a:r>
              <a:rPr lang="en-US"/>
              <a:t>Instead of the fastest computer, lots of individual “</a:t>
            </a:r>
            <a:r>
              <a:rPr lang="en-US" b="1"/>
              <a:t>commodity</a:t>
            </a:r>
            <a:r>
              <a:rPr lang="en-US"/>
              <a:t>” computers</a:t>
            </a:r>
          </a:p>
          <a:p>
            <a:pPr lvl="1"/>
            <a:r>
              <a:rPr lang="en-US"/>
              <a:t>May not be fastest network/disk/memory, but you can access a lot of them</a:t>
            </a:r>
          </a:p>
          <a:p>
            <a:pPr lvl="1"/>
            <a:r>
              <a:rPr lang="en-US"/>
              <a:t>Job can be broken down into separate, independent pieces</a:t>
            </a:r>
          </a:p>
          <a:p>
            <a:pPr lvl="2">
              <a:spcBef>
                <a:spcPts val="600"/>
              </a:spcBef>
            </a:pPr>
            <a:r>
              <a:rPr lang="en-US"/>
              <a:t>If I give you more computers, you run more jobs</a:t>
            </a:r>
          </a:p>
          <a:p>
            <a:pPr lvl="2">
              <a:spcBef>
                <a:spcPts val="600"/>
              </a:spcBef>
            </a:pPr>
            <a:r>
              <a:rPr lang="en-US"/>
              <a:t>You care more about total quantity of results than instantaneous speed of computation</a:t>
            </a:r>
          </a:p>
        </p:txBody>
      </p:sp>
      <p:pic>
        <p:nvPicPr>
          <p:cNvPr id="7" name="Google Shape;75;p15">
            <a:extLst>
              <a:ext uri="{FF2B5EF4-FFF2-40B4-BE49-F238E27FC236}">
                <a16:creationId xmlns:a16="http://schemas.microsoft.com/office/drawing/2014/main" id="{F56A2F3A-3D6D-42EB-881F-A319B020E9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724" y="232037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4;p14">
            <a:extLst>
              <a:ext uri="{FF2B5EF4-FFF2-40B4-BE49-F238E27FC236}">
                <a16:creationId xmlns:a16="http://schemas.microsoft.com/office/drawing/2014/main" id="{648E3046-D2B2-4224-A7D7-9EC37AAE09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+mj-lt"/>
              </a:rPr>
              <a:t>6</a:t>
            </a:fld>
            <a:endParaRPr sz="1000">
              <a:latin typeface="+mj-lt"/>
            </a:endParaRPr>
          </a:p>
        </p:txBody>
      </p:sp>
      <p:pic>
        <p:nvPicPr>
          <p:cNvPr id="18" name="Google Shape;67;p14">
            <a:extLst>
              <a:ext uri="{FF2B5EF4-FFF2-40B4-BE49-F238E27FC236}">
                <a16:creationId xmlns:a16="http://schemas.microsoft.com/office/drawing/2014/main" id="{D32846C7-90EC-4507-A4E6-3A7DF06B759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66;p14">
            <a:extLst>
              <a:ext uri="{FF2B5EF4-FFF2-40B4-BE49-F238E27FC236}">
                <a16:creationId xmlns:a16="http://schemas.microsoft.com/office/drawing/2014/main" id="{417A24F1-39F2-41F9-8BFD-5D122C7FCA1D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17691E-9C98-4D89-9D09-467DE57EE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8"/>
    </mc:Choice>
    <mc:Fallback xmlns="">
      <p:transition spd="slow" advTm="2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0F20-CA3B-4780-8E52-D51981F1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5834"/>
            <a:ext cx="4644516" cy="637580"/>
          </a:xfrm>
        </p:spPr>
        <p:txBody>
          <a:bodyPr/>
          <a:lstStyle/>
          <a:p>
            <a:r>
              <a:rPr lang="it-IT"/>
              <a:t>Grid Computing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892BAC-5A10-41F9-AEB1-099D75C62E79}"/>
              </a:ext>
            </a:extLst>
          </p:cNvPr>
          <p:cNvSpPr txBox="1">
            <a:spLocks/>
          </p:cNvSpPr>
          <p:nvPr/>
        </p:nvSpPr>
        <p:spPr>
          <a:xfrm>
            <a:off x="619125" y="1438275"/>
            <a:ext cx="3933826" cy="286702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tabLst>
                <a:tab pos="1619250" algn="l"/>
              </a:tabLst>
            </a:pPr>
            <a:r>
              <a:rPr lang="en-US" altLang="x-none" sz="1500">
                <a:latin typeface="+mj-lt"/>
                <a:ea typeface="ＭＳ Ｐゴシック" charset="-128"/>
              </a:rPr>
              <a:t>Provisioning and use of </a:t>
            </a:r>
            <a:r>
              <a:rPr lang="en-US" altLang="x-none" sz="1500" i="1">
                <a:latin typeface="+mj-lt"/>
                <a:ea typeface="ＭＳ Ｐゴシック" charset="-128"/>
              </a:rPr>
              <a:t>massively distributed and federated resources</a:t>
            </a:r>
            <a:r>
              <a:rPr lang="en-US" altLang="x-none" sz="1500">
                <a:latin typeface="+mj-lt"/>
                <a:ea typeface="ＭＳ Ｐゴシック" charset="-128"/>
              </a:rPr>
              <a:t> routinely happens since several years.</a:t>
            </a:r>
            <a:br>
              <a:rPr lang="en-US" altLang="x-none" sz="1500">
                <a:latin typeface="+mj-lt"/>
                <a:ea typeface="ＭＳ Ｐゴシック" charset="-128"/>
              </a:rPr>
            </a:br>
            <a:endParaRPr lang="en-US" altLang="x-none" sz="1500">
              <a:latin typeface="+mj-lt"/>
              <a:ea typeface="ＭＳ Ｐゴシック" charset="-128"/>
            </a:endParaRPr>
          </a:p>
          <a:p>
            <a:pPr>
              <a:lnSpc>
                <a:spcPct val="80000"/>
              </a:lnSpc>
              <a:tabLst>
                <a:tab pos="1619250" algn="l"/>
              </a:tabLst>
            </a:pPr>
            <a:r>
              <a:rPr lang="en-US" altLang="x-none" sz="1500">
                <a:latin typeface="+mj-lt"/>
                <a:ea typeface="ＭＳ Ｐゴシック" charset="-128"/>
              </a:rPr>
              <a:t>An example of great success in the scientific world is given by </a:t>
            </a:r>
            <a:r>
              <a:rPr lang="en-US" altLang="x-none" sz="1500" b="1">
                <a:latin typeface="+mj-lt"/>
                <a:ea typeface="ＭＳ Ｐゴシック" charset="-128"/>
              </a:rPr>
              <a:t>Grid Computing</a:t>
            </a:r>
            <a:r>
              <a:rPr lang="en-US" altLang="x-none" sz="1500">
                <a:latin typeface="+mj-lt"/>
                <a:ea typeface="ＭＳ Ｐゴシック" charset="-128"/>
              </a:rPr>
              <a:t>.</a:t>
            </a:r>
            <a:br>
              <a:rPr lang="en-US" altLang="x-none" sz="1500">
                <a:latin typeface="+mj-lt"/>
                <a:ea typeface="ＭＳ Ｐゴシック" charset="-128"/>
              </a:rPr>
            </a:br>
            <a:endParaRPr lang="en-US" altLang="x-none" sz="1500">
              <a:latin typeface="+mj-lt"/>
              <a:ea typeface="ＭＳ Ｐゴシック" charset="-128"/>
            </a:endParaRPr>
          </a:p>
          <a:p>
            <a:pPr>
              <a:lnSpc>
                <a:spcPct val="80000"/>
              </a:lnSpc>
              <a:tabLst>
                <a:tab pos="1619250" algn="l"/>
              </a:tabLst>
            </a:pPr>
            <a:r>
              <a:rPr lang="en-US" altLang="x-none" sz="1500">
                <a:latin typeface="+mj-lt"/>
                <a:ea typeface="ＭＳ Ｐゴシック" charset="-128"/>
              </a:rPr>
              <a:t>On the right:</a:t>
            </a:r>
          </a:p>
          <a:p>
            <a:pPr lvl="1">
              <a:lnSpc>
                <a:spcPct val="80000"/>
              </a:lnSpc>
            </a:pPr>
            <a:r>
              <a:rPr lang="en-US" altLang="x-none" sz="1275">
                <a:latin typeface="+mj-lt"/>
              </a:rPr>
              <a:t>Real-time situation of computation and data transfer for the physics experiments running at the CERN Large Hadron Collider (LHC).</a:t>
            </a:r>
          </a:p>
        </p:txBody>
      </p:sp>
      <p:pic>
        <p:nvPicPr>
          <p:cNvPr id="5" name="Immagine 3" descr="Google_Earth_1bis.jpg">
            <a:extLst>
              <a:ext uri="{FF2B5EF4-FFF2-40B4-BE49-F238E27FC236}">
                <a16:creationId xmlns:a16="http://schemas.microsoft.com/office/drawing/2014/main" id="{D1CE7121-9A54-43A2-9F41-92B430EEB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970360"/>
            <a:ext cx="3608785" cy="2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9" descr="Google_Earth_2.jpg">
            <a:extLst>
              <a:ext uri="{FF2B5EF4-FFF2-40B4-BE49-F238E27FC236}">
                <a16:creationId xmlns:a16="http://schemas.microsoft.com/office/drawing/2014/main" id="{B02D7828-C3DB-4B7D-8B33-32B28CCB4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371850"/>
            <a:ext cx="1943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0" descr="Google_Earth_3.jpg">
            <a:extLst>
              <a:ext uri="{FF2B5EF4-FFF2-40B4-BE49-F238E27FC236}">
                <a16:creationId xmlns:a16="http://schemas.microsoft.com/office/drawing/2014/main" id="{0993826D-4227-4D27-A0D8-69ED9C59B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71850"/>
            <a:ext cx="1943100" cy="13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BE21D2B1-2A90-417D-815D-B0F9423651C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5724" y="212987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64;p14">
            <a:extLst>
              <a:ext uri="{FF2B5EF4-FFF2-40B4-BE49-F238E27FC236}">
                <a16:creationId xmlns:a16="http://schemas.microsoft.com/office/drawing/2014/main" id="{7913FFDE-A8C7-4D43-A773-77BD3F7576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+mj-lt"/>
              </a:rPr>
              <a:t>7</a:t>
            </a:fld>
            <a:endParaRPr sz="1000">
              <a:latin typeface="+mj-lt"/>
            </a:endParaRPr>
          </a:p>
        </p:txBody>
      </p:sp>
      <p:pic>
        <p:nvPicPr>
          <p:cNvPr id="21" name="Google Shape;67;p14">
            <a:extLst>
              <a:ext uri="{FF2B5EF4-FFF2-40B4-BE49-F238E27FC236}">
                <a16:creationId xmlns:a16="http://schemas.microsoft.com/office/drawing/2014/main" id="{0FCBE554-50ED-4F82-A041-12499786D71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6;p14">
            <a:extLst>
              <a:ext uri="{FF2B5EF4-FFF2-40B4-BE49-F238E27FC236}">
                <a16:creationId xmlns:a16="http://schemas.microsoft.com/office/drawing/2014/main" id="{4257C408-9669-463E-9484-AF549B3C822C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5853085-39A9-4522-9E2B-56F05D77B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3"/>
    </mc:Choice>
    <mc:Fallback xmlns="">
      <p:transition spd="slow" advTm="26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9A62-8A46-4D6E-A2C0-73FA0CF1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4" y="234196"/>
            <a:ext cx="4644516" cy="637580"/>
          </a:xfrm>
        </p:spPr>
        <p:txBody>
          <a:bodyPr/>
          <a:lstStyle/>
          <a:p>
            <a:r>
              <a:rPr lang="it-IT"/>
              <a:t>Cloud computing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5E1E3F51-1CCF-4DB8-9217-01296E7DCC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3" y="974390"/>
            <a:ext cx="4252233" cy="3189175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A8EF0A93-CCA9-4638-8FCC-F99AC492C766}"/>
              </a:ext>
            </a:extLst>
          </p:cNvPr>
          <p:cNvSpPr txBox="1"/>
          <p:nvPr/>
        </p:nvSpPr>
        <p:spPr>
          <a:xfrm>
            <a:off x="1465548" y="4150763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</a:t>
            </a:r>
            <a:r>
              <a:rPr lang="it-IT" sz="900" err="1">
                <a:hlinkClick r:id="rId5" action="ppaction://hlinkfile"/>
              </a:rPr>
              <a:t>bit.ly</a:t>
            </a:r>
            <a:r>
              <a:rPr lang="it-IT" sz="900">
                <a:hlinkClick r:id="rId5" action="ppaction://hlinkfile"/>
              </a:rPr>
              <a:t>/2Z4kHNG</a:t>
            </a:r>
            <a:r>
              <a:rPr lang="en-US" sz="900"/>
              <a:t> </a:t>
            </a:r>
          </a:p>
        </p:txBody>
      </p:sp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CD484B3E-2A32-4DCF-A5F3-8E54971FA33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724" y="212987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4;p14">
            <a:extLst>
              <a:ext uri="{FF2B5EF4-FFF2-40B4-BE49-F238E27FC236}">
                <a16:creationId xmlns:a16="http://schemas.microsoft.com/office/drawing/2014/main" id="{31624E2B-8F24-44F6-B0CD-8E01A06F22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+mj-lt"/>
              </a:rPr>
              <a:t>8</a:t>
            </a:fld>
            <a:endParaRPr sz="1000">
              <a:latin typeface="+mj-lt"/>
            </a:endParaRPr>
          </a:p>
        </p:txBody>
      </p:sp>
      <p:pic>
        <p:nvPicPr>
          <p:cNvPr id="14" name="Google Shape;67;p14">
            <a:extLst>
              <a:ext uri="{FF2B5EF4-FFF2-40B4-BE49-F238E27FC236}">
                <a16:creationId xmlns:a16="http://schemas.microsoft.com/office/drawing/2014/main" id="{5055F5AA-3583-47BC-AA4D-2086AF88A18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6;p14">
            <a:extLst>
              <a:ext uri="{FF2B5EF4-FFF2-40B4-BE49-F238E27FC236}">
                <a16:creationId xmlns:a16="http://schemas.microsoft.com/office/drawing/2014/main" id="{EECDEFFB-3E6D-4C32-93AB-F670D39BF04D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8F895-D84C-4B5E-9DCF-F133DB0F6B3E}"/>
              </a:ext>
            </a:extLst>
          </p:cNvPr>
          <p:cNvSpPr txBox="1"/>
          <p:nvPr/>
        </p:nvSpPr>
        <p:spPr>
          <a:xfrm>
            <a:off x="5081357" y="1428536"/>
            <a:ext cx="314824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x-none" sz="1600">
                <a:ea typeface="ＭＳ Ｐゴシック" charset="-128"/>
              </a:rPr>
              <a:t>In a nutshell, Cloud Computing </a:t>
            </a:r>
            <a:br>
              <a:rPr lang="en-US" altLang="x-none" sz="1600">
                <a:ea typeface="ＭＳ Ｐゴシック" charset="-128"/>
              </a:rPr>
            </a:br>
            <a:r>
              <a:rPr lang="en-US" altLang="x-none" sz="1600">
                <a:ea typeface="ＭＳ Ｐゴシック" charset="-128"/>
              </a:rPr>
              <a:t>deals with: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33122-DC51-4216-91D9-6EADF0FD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2169854"/>
            <a:ext cx="4395777" cy="19291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2300" bIns="1323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 u="sng"/>
              <a:t>Supplying</a:t>
            </a:r>
            <a:endParaRPr lang="en-US" altLang="x-none" sz="1800"/>
          </a:p>
          <a:p>
            <a:pPr algn="ctr" eaLnBrk="1" hangingPunct="1"/>
            <a:endParaRPr lang="en-US" altLang="x-none" sz="1800" u="sng"/>
          </a:p>
          <a:p>
            <a:pPr algn="ctr" eaLnBrk="1" hangingPunct="1"/>
            <a:r>
              <a:rPr lang="en-US" altLang="x-none" sz="1800" u="sng"/>
              <a:t>information and communication technologies</a:t>
            </a:r>
            <a:endParaRPr lang="en-US" altLang="x-none" sz="1800"/>
          </a:p>
          <a:p>
            <a:pPr algn="ctr" eaLnBrk="1" hangingPunct="1"/>
            <a:endParaRPr lang="en-US" altLang="x-none" sz="1800"/>
          </a:p>
          <a:p>
            <a:pPr algn="ctr" eaLnBrk="1" hangingPunct="1"/>
            <a:r>
              <a:rPr lang="en-US" altLang="x-none" sz="1800"/>
              <a:t>as a </a:t>
            </a:r>
            <a:r>
              <a:rPr lang="en-US" altLang="x-none" sz="1800" u="sng"/>
              <a:t>service</a:t>
            </a:r>
          </a:p>
        </p:txBody>
      </p:sp>
      <p:sp>
        <p:nvSpPr>
          <p:cNvPr id="8" name="Ovale 3">
            <a:extLst>
              <a:ext uri="{FF2B5EF4-FFF2-40B4-BE49-F238E27FC236}">
                <a16:creationId xmlns:a16="http://schemas.microsoft.com/office/drawing/2014/main" id="{FCD86AAB-5A91-4009-AB61-356F57323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293810"/>
            <a:ext cx="342900" cy="3429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43137"/>
              </a:srgbClr>
            </a:outerShdw>
          </a:effectLst>
        </p:spPr>
        <p:txBody>
          <a:bodyPr lIns="67500" tIns="35100" rIns="67500" bIns="35100" anchor="ctr"/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x-none" sz="1500" b="1"/>
              <a:t>1</a:t>
            </a:r>
          </a:p>
        </p:txBody>
      </p:sp>
      <p:sp>
        <p:nvSpPr>
          <p:cNvPr id="9" name="Ovale 10">
            <a:extLst>
              <a:ext uri="{FF2B5EF4-FFF2-40B4-BE49-F238E27FC236}">
                <a16:creationId xmlns:a16="http://schemas.microsoft.com/office/drawing/2014/main" id="{185CE97A-FA9D-44D1-88B0-B3825BCF0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457" y="2837449"/>
            <a:ext cx="342900" cy="3429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43137"/>
              </a:srgbClr>
            </a:outerShdw>
          </a:effectLst>
        </p:spPr>
        <p:txBody>
          <a:bodyPr lIns="67500" tIns="35100" rIns="67500" bIns="35100" anchor="ctr"/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x-none" sz="1500" b="1"/>
              <a:t>2</a:t>
            </a:r>
          </a:p>
        </p:txBody>
      </p:sp>
      <p:sp>
        <p:nvSpPr>
          <p:cNvPr id="18" name="Ovale 11">
            <a:extLst>
              <a:ext uri="{FF2B5EF4-FFF2-40B4-BE49-F238E27FC236}">
                <a16:creationId xmlns:a16="http://schemas.microsoft.com/office/drawing/2014/main" id="{D9C7C606-9908-4136-9E6C-38533F68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54620"/>
            <a:ext cx="342900" cy="3429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43137"/>
              </a:srgbClr>
            </a:outerShdw>
          </a:effectLst>
        </p:spPr>
        <p:txBody>
          <a:bodyPr lIns="67500" tIns="35100" rIns="67500" bIns="35100" anchor="ctr"/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t-IT" altLang="x-none" sz="1500" b="1"/>
              <a:t>3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EC75786F-9B7D-41A8-BCE8-89E5EDF006CA}"/>
              </a:ext>
            </a:extLst>
          </p:cNvPr>
          <p:cNvSpPr txBox="1"/>
          <p:nvPr/>
        </p:nvSpPr>
        <p:spPr>
          <a:xfrm>
            <a:off x="5951670" y="4150292"/>
            <a:ext cx="1963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900" b="1">
                <a:ea typeface="ＭＳ Ｐゴシック" charset="-128"/>
              </a:rPr>
              <a:t>US National Institute of </a:t>
            </a:r>
            <a:br>
              <a:rPr lang="en-US" altLang="x-none" sz="900" b="1">
                <a:ea typeface="ＭＳ Ｐゴシック" charset="-128"/>
              </a:rPr>
            </a:br>
            <a:r>
              <a:rPr lang="en-US" altLang="x-none" sz="900" b="1">
                <a:ea typeface="ＭＳ Ｐゴシック" charset="-128"/>
              </a:rPr>
              <a:t>Standards and Technology </a:t>
            </a:r>
            <a:br>
              <a:rPr lang="en-US" altLang="x-none" sz="900">
                <a:ea typeface="ＭＳ Ｐゴシック" charset="-128"/>
              </a:rPr>
            </a:br>
            <a:r>
              <a:rPr lang="en-US" altLang="x-none" sz="900">
                <a:ea typeface="ＭＳ Ｐゴシック" charset="-128"/>
              </a:rPr>
              <a:t>(</a:t>
            </a:r>
            <a:r>
              <a:rPr lang="en-US" altLang="x-none" sz="900" b="1">
                <a:ea typeface="ＭＳ Ｐゴシック" charset="-128"/>
              </a:rPr>
              <a:t>NIST</a:t>
            </a:r>
            <a:r>
              <a:rPr lang="en-US" altLang="x-none" sz="900">
                <a:ea typeface="ＭＳ Ｐゴシック" charset="-128"/>
              </a:rPr>
              <a:t>) </a:t>
            </a:r>
            <a:r>
              <a:rPr lang="it-IT" sz="900">
                <a:hlinkClick r:id="rId8" action="ppaction://hlinkfile"/>
              </a:rPr>
              <a:t>bit.ly/2YOop2X</a:t>
            </a:r>
            <a:r>
              <a:rPr lang="en-US" sz="900"/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E13B98-384F-40C7-9856-6B87EA12B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3"/>
    </mc:Choice>
    <mc:Fallback xmlns="">
      <p:transition spd="slow" advTm="16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4E661-ADAC-4D44-A52A-4C7304BB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0610"/>
            <a:ext cx="6120680" cy="637580"/>
          </a:xfrm>
        </p:spPr>
        <p:txBody>
          <a:bodyPr/>
          <a:lstStyle/>
          <a:p>
            <a:r>
              <a:rPr lang="it-IT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5229" y="891779"/>
            <a:ext cx="8347071" cy="3719834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b="1">
                <a:ea typeface="ＭＳ Ｐゴシック" panose="020B0600070205080204" pitchFamily="34" charset="-128"/>
              </a:rPr>
              <a:t>Self-service, on-demand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it-IT" sz="1275">
                <a:ea typeface="Arial" panose="020B0604020202020204" pitchFamily="34" charset="0"/>
              </a:rPr>
              <a:t>A  consumer  can  unilaterally  provision  computing  capabilities as  needed  automatically  without  requiring  human interaction with each service provider.</a:t>
            </a:r>
            <a:endParaRPr lang="it-IT" altLang="it-IT" sz="1275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b="1">
                <a:ea typeface="ＭＳ Ｐゴシック" panose="020B0600070205080204" pitchFamily="34" charset="-128"/>
              </a:rPr>
              <a:t>Network-</a:t>
            </a:r>
            <a:r>
              <a:rPr lang="it-IT" altLang="it-IT" b="1" err="1">
                <a:ea typeface="ＭＳ Ｐゴシック" panose="020B0600070205080204" pitchFamily="34" charset="-128"/>
              </a:rPr>
              <a:t>based</a:t>
            </a:r>
            <a:r>
              <a:rPr lang="it-IT" altLang="it-IT" b="1">
                <a:ea typeface="ＭＳ Ｐゴシック" panose="020B0600070205080204" pitchFamily="34" charset="-128"/>
              </a:rPr>
              <a:t> </a:t>
            </a:r>
            <a:r>
              <a:rPr lang="it-IT" altLang="it-IT" b="1" err="1">
                <a:ea typeface="ＭＳ Ｐゴシック" panose="020B0600070205080204" pitchFamily="34" charset="-128"/>
              </a:rPr>
              <a:t>access</a:t>
            </a:r>
            <a:endParaRPr lang="it-IT" altLang="it-IT" b="1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it-IT" sz="1275">
                <a:ea typeface="Arial" panose="020B0604020202020204" pitchFamily="34" charset="0"/>
              </a:rPr>
              <a:t>Capabilities are available over the network and accessed through standard mechanisms  that  promote  use  by  heterogeneous thin or thick client platforms</a:t>
            </a:r>
            <a:endParaRPr lang="it-IT" altLang="it-IT" sz="1275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b="1">
                <a:ea typeface="ＭＳ Ｐゴシック" panose="020B0600070205080204" pitchFamily="34" charset="-128"/>
              </a:rPr>
              <a:t>Resource </a:t>
            </a:r>
            <a:r>
              <a:rPr lang="it-IT" altLang="it-IT" b="1" err="1">
                <a:ea typeface="ＭＳ Ｐゴシック" panose="020B0600070205080204" pitchFamily="34" charset="-128"/>
              </a:rPr>
              <a:t>pooling</a:t>
            </a:r>
            <a:endParaRPr lang="it-IT" altLang="it-IT" b="1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it-IT" sz="1275">
                <a:ea typeface="Arial" panose="020B0604020202020204" pitchFamily="34" charset="0"/>
              </a:rPr>
              <a:t>The customer has no control or knowledge over the details of the provided resources, that are managed by the Cloud provider</a:t>
            </a:r>
            <a:endParaRPr lang="it-IT" altLang="it-IT" sz="975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b="1" err="1">
                <a:ea typeface="ＭＳ Ｐゴシック" panose="020B0600070205080204" pitchFamily="34" charset="-128"/>
              </a:rPr>
              <a:t>Elasticity</a:t>
            </a:r>
            <a:endParaRPr lang="it-IT" altLang="it-IT" b="1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it-IT" sz="1275">
                <a:ea typeface="Arial" panose="020B0604020202020204" pitchFamily="34" charset="0"/>
              </a:rPr>
              <a:t>Capabilities can be elastically provisioned and released to scale rapidly commensurate with demand. </a:t>
            </a:r>
            <a:r>
              <a:rPr lang="en-US" sz="1275"/>
              <a:t>To the consumer, the capabilities available for provisioning often appear to be unlimited</a:t>
            </a:r>
            <a:endParaRPr lang="it-IT" altLang="it-IT" sz="1275">
              <a:ea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b="1" err="1">
                <a:ea typeface="ＭＳ Ｐゴシック" panose="020B0600070205080204" pitchFamily="34" charset="-128"/>
              </a:rPr>
              <a:t>Pay</a:t>
            </a:r>
            <a:r>
              <a:rPr lang="it-IT" altLang="it-IT" b="1">
                <a:ea typeface="ＭＳ Ｐゴシック" panose="020B0600070205080204" pitchFamily="34" charset="-128"/>
              </a:rPr>
              <a:t>-per-use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it-IT" altLang="it-IT" sz="1275">
                <a:ea typeface="Arial" panose="020B0604020202020204" pitchFamily="34" charset="0"/>
              </a:rPr>
              <a:t>The </a:t>
            </a:r>
            <a:r>
              <a:rPr lang="it-IT" altLang="it-IT" sz="1275" err="1">
                <a:ea typeface="Arial" panose="020B0604020202020204" pitchFamily="34" charset="0"/>
              </a:rPr>
              <a:t>customer</a:t>
            </a:r>
            <a:r>
              <a:rPr lang="it-IT" altLang="it-IT" sz="1275">
                <a:ea typeface="Arial" panose="020B0604020202020204" pitchFamily="34" charset="0"/>
              </a:rPr>
              <a:t> </a:t>
            </a:r>
            <a:r>
              <a:rPr lang="it-IT" altLang="it-IT" sz="1275" err="1">
                <a:ea typeface="Arial" panose="020B0604020202020204" pitchFamily="34" charset="0"/>
              </a:rPr>
              <a:t>pay</a:t>
            </a:r>
            <a:r>
              <a:rPr lang="it-IT" altLang="it-IT" sz="1275">
                <a:ea typeface="Arial" panose="020B0604020202020204" pitchFamily="34" charset="0"/>
              </a:rPr>
              <a:t> </a:t>
            </a:r>
            <a:r>
              <a:rPr lang="it-IT" altLang="it-IT" sz="1275" err="1">
                <a:ea typeface="Arial" panose="020B0604020202020204" pitchFamily="34" charset="0"/>
              </a:rPr>
              <a:t>only</a:t>
            </a:r>
            <a:r>
              <a:rPr lang="it-IT" altLang="it-IT" sz="1275">
                <a:ea typeface="Arial" panose="020B0604020202020204" pitchFamily="34" charset="0"/>
              </a:rPr>
              <a:t> for </a:t>
            </a:r>
            <a:r>
              <a:rPr lang="it-IT" altLang="it-IT" sz="1275" err="1">
                <a:ea typeface="Arial" panose="020B0604020202020204" pitchFamily="34" charset="0"/>
              </a:rPr>
              <a:t>what</a:t>
            </a:r>
            <a:r>
              <a:rPr lang="it-IT" altLang="it-IT" sz="1275">
                <a:ea typeface="Arial" panose="020B0604020202020204" pitchFamily="34" charset="0"/>
              </a:rPr>
              <a:t> he/</a:t>
            </a:r>
            <a:r>
              <a:rPr lang="it-IT" altLang="it-IT" sz="1275" err="1">
                <a:ea typeface="Arial" panose="020B0604020202020204" pitchFamily="34" charset="0"/>
              </a:rPr>
              <a:t>she</a:t>
            </a:r>
            <a:r>
              <a:rPr lang="it-IT" altLang="it-IT" sz="1275">
                <a:ea typeface="Arial" panose="020B0604020202020204" pitchFamily="34" charset="0"/>
              </a:rPr>
              <a:t> </a:t>
            </a:r>
            <a:r>
              <a:rPr lang="it-IT" altLang="it-IT" sz="1275" err="1">
                <a:ea typeface="Arial" panose="020B0604020202020204" pitchFamily="34" charset="0"/>
              </a:rPr>
              <a:t>used</a:t>
            </a:r>
            <a:r>
              <a:rPr lang="it-IT" altLang="it-IT" sz="1275">
                <a:ea typeface="Arial" panose="020B0604020202020204" pitchFamily="34" charset="0"/>
              </a:rPr>
              <a:t>.</a:t>
            </a:r>
          </a:p>
        </p:txBody>
      </p:sp>
      <p:pic>
        <p:nvPicPr>
          <p:cNvPr id="2" name="Google Shape;75;p15">
            <a:extLst>
              <a:ext uri="{FF2B5EF4-FFF2-40B4-BE49-F238E27FC236}">
                <a16:creationId xmlns:a16="http://schemas.microsoft.com/office/drawing/2014/main" id="{73A27696-481A-43C1-93AF-8D7DDC0002D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724" y="212987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4;p14">
            <a:extLst>
              <a:ext uri="{FF2B5EF4-FFF2-40B4-BE49-F238E27FC236}">
                <a16:creationId xmlns:a16="http://schemas.microsoft.com/office/drawing/2014/main" id="{D73DDFCC-AE71-440E-AD5D-A4CE1BEF69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+mj-lt"/>
              </a:rPr>
              <a:t>9</a:t>
            </a:fld>
            <a:endParaRPr sz="1000">
              <a:latin typeface="+mj-lt"/>
            </a:endParaRPr>
          </a:p>
        </p:txBody>
      </p:sp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9638DA70-8518-49BA-8D5B-C9A7376396C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6;p14">
            <a:extLst>
              <a:ext uri="{FF2B5EF4-FFF2-40B4-BE49-F238E27FC236}">
                <a16:creationId xmlns:a16="http://schemas.microsoft.com/office/drawing/2014/main" id="{7C0BFA84-14F6-4800-A8EB-30DC5A29B911}"/>
              </a:ext>
            </a:extLst>
          </p:cNvPr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Computational Infrastructures, Costantini et al.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		         </a:t>
            </a:r>
            <a:endParaRPr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EEA8953-4EFA-48C4-BE4A-1E85634A0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27"/>
    </mc:Choice>
    <mc:Fallback xmlns="">
      <p:transition spd="slow" advTm="37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759</Words>
  <Application>Microsoft Office PowerPoint</Application>
  <PresentationFormat>On-screen Show (16:9)</PresentationFormat>
  <Paragraphs>110</Paragraphs>
  <Slides>11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Courier New</vt:lpstr>
      <vt:lpstr>Simple Light</vt:lpstr>
      <vt:lpstr>Computational Infrastructures an overview</vt:lpstr>
      <vt:lpstr>Training Goals</vt:lpstr>
      <vt:lpstr>Local vs Distributed Computing</vt:lpstr>
      <vt:lpstr>Distributed computing environment</vt:lpstr>
      <vt:lpstr>High Performance Computing</vt:lpstr>
      <vt:lpstr>High Throughput Computing</vt:lpstr>
      <vt:lpstr>Grid Computing</vt:lpstr>
      <vt:lpstr>Cloud computing</vt:lpstr>
      <vt:lpstr>Characteristics</vt:lpstr>
      <vt:lpstr>Information and Material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acostantini</dc:creator>
  <cp:lastModifiedBy>Alessandro Costantini</cp:lastModifiedBy>
  <cp:revision>9</cp:revision>
  <dcterms:modified xsi:type="dcterms:W3CDTF">2020-08-17T10:03:36Z</dcterms:modified>
</cp:coreProperties>
</file>