
<file path=[Content_Types].xml><?xml version="1.0" encoding="utf-8"?>
<Types xmlns="http://schemas.openxmlformats.org/package/2006/content-types">
  <Default Extension="gif" ContentType="image/gi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610" r:id="rId4"/>
    <p:sldId id="618" r:id="rId5"/>
    <p:sldId id="611" r:id="rId6"/>
    <p:sldId id="619" r:id="rId7"/>
    <p:sldId id="617" r:id="rId8"/>
    <p:sldId id="272" r:id="rId9"/>
    <p:sldId id="620" r:id="rId10"/>
    <p:sldId id="615" r:id="rId11"/>
    <p:sldId id="260" r:id="rId12"/>
    <p:sldId id="262" r:id="rId13"/>
    <p:sldId id="607" r:id="rId14"/>
    <p:sldId id="266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o Costantini" initials="AC" lastIdx="1" clrIdx="0">
    <p:extLst>
      <p:ext uri="{19B8F6BF-5375-455C-9EA6-DF929625EA0E}">
        <p15:presenceInfo xmlns:p15="http://schemas.microsoft.com/office/powerpoint/2012/main" userId="Alessandro Costantin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5" autoAdjust="0"/>
    <p:restoredTop sz="88827" autoAdjust="0"/>
  </p:normalViewPr>
  <p:slideViewPr>
    <p:cSldViewPr snapToGrid="0">
      <p:cViewPr varScale="1">
        <p:scale>
          <a:sx n="79" d="100"/>
          <a:sy n="79" d="100"/>
        </p:scale>
        <p:origin x="97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b75ac6aae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b75ac6aae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7932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16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5" name="Google Shape;12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6" name="Google Shape;1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ba1d584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ba1d584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71800" y="141480"/>
            <a:ext cx="6120680" cy="63758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insert title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006079"/>
            <a:ext cx="8424936" cy="35883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noProof="0" dirty="0"/>
              <a:t>Click</a:t>
            </a:r>
          </a:p>
        </p:txBody>
      </p:sp>
      <p:sp>
        <p:nvSpPr>
          <p:cNvPr id="5" name="Shape 27"/>
          <p:cNvSpPr txBox="1">
            <a:spLocks noGrp="1"/>
          </p:cNvSpPr>
          <p:nvPr>
            <p:ph type="sldNum" idx="12"/>
          </p:nvPr>
        </p:nvSpPr>
        <p:spPr>
          <a:xfrm>
            <a:off x="6516216" y="4785996"/>
            <a:ext cx="233928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31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31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31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31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31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31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31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31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31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8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>
            <a:spLocks noGrp="1"/>
          </p:cNvSpPr>
          <p:nvPr>
            <p:ph type="body" idx="1"/>
          </p:nvPr>
        </p:nvSpPr>
        <p:spPr>
          <a:xfrm>
            <a:off x="176645" y="1369219"/>
            <a:ext cx="8754341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ubTitle" idx="2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714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871" y="199048"/>
            <a:ext cx="6759569" cy="9941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INFN Cloud: Introduction</a:t>
            </a:r>
            <a:endParaRPr lang="en-US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solidFill>
                  <a:prstClr val="black">
                    <a:tint val="75000"/>
                  </a:prstClr>
                </a:solidFill>
              </a:rPr>
              <a:t>Davide Salomoni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8ED0-FD20-44DD-A327-F4E81162D0AA}" type="slidenum">
              <a:rPr lang="en-US" noProof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noProof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56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INFN Cloud: Introduction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Davide Salomoni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8ED0-FD20-44DD-A327-F4E81162D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2871" y="199048"/>
            <a:ext cx="6759569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143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40000" y="1026000"/>
            <a:ext cx="8100000" cy="3716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GB" sz="2100" b="0" strike="noStrike" spc="-1" dirty="0">
              <a:solidFill>
                <a:srgbClr val="333333"/>
              </a:solidFill>
              <a:latin typeface="DejaVu San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586AA40-BAA3-4D27-8873-B83A8418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7399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12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gif"/><Relationship Id="rId11" Type="http://schemas.openxmlformats.org/officeDocument/2006/relationships/hyperlink" Target="https://www.egi.eu/services/" TargetMode="External"/><Relationship Id="rId5" Type="http://schemas.openxmlformats.org/officeDocument/2006/relationships/image" Target="../media/image16.gif"/><Relationship Id="rId1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gi.eu/use-cases/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png"/><Relationship Id="rId11" Type="http://schemas.openxmlformats.org/officeDocument/2006/relationships/image" Target="../media/image3.pn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www.cloud.infn.it/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cloud.google.com/solutions" TargetMode="External"/><Relationship Id="rId5" Type="http://schemas.openxmlformats.org/officeDocument/2006/relationships/hyperlink" Target="https://www.egi.eu/services/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en.wikipedia.org/wiki/Amazon_Web_Services#cite_note-techradar-11" TargetMode="Externa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cloud.google.com/products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pplication_programming_interface" TargetMode="Externa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en.wikipedia.org/wiki/Computing_platform" TargetMode="External"/><Relationship Id="rId12" Type="http://schemas.openxmlformats.org/officeDocument/2006/relationships/hyperlink" Target="https://en.wikipedia.org/wiki/Amazon_Web_Services#cite_note-techradar-11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en.wikipedia.org/wiki/Cloud_computing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en.wikipedia.org/wiki/Software_as_a_service" TargetMode="Externa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hyperlink" Target="https://en.wikipedia.org/wiki/Distributed_comput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hyperlink" Target="https://www.cnaf.infn.it/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5">
            <a:alphaModFix/>
          </a:blip>
          <a:srcRect t="11477" b="16652"/>
          <a:stretch/>
        </p:blipFill>
        <p:spPr>
          <a:xfrm>
            <a:off x="75" y="79950"/>
            <a:ext cx="9143850" cy="49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0DA8D1-646F-4CD3-AB7F-6C8959F71001}"/>
              </a:ext>
            </a:extLst>
          </p:cNvPr>
          <p:cNvSpPr/>
          <p:nvPr/>
        </p:nvSpPr>
        <p:spPr>
          <a:xfrm>
            <a:off x="6503052" y="3656522"/>
            <a:ext cx="1736065" cy="1121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2038349"/>
            <a:ext cx="8520600" cy="15208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3600" b="1" dirty="0"/>
              <a:t>Computational Infrastructures:</a:t>
            </a:r>
            <a:br>
              <a:rPr lang="en-GB" sz="3600" b="1" dirty="0"/>
            </a:br>
            <a:r>
              <a:rPr lang="en-GB" sz="3600" b="1" dirty="0"/>
              <a:t>Cloud oriented Services</a:t>
            </a:r>
            <a:endParaRPr sz="3600"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433620" y="3872350"/>
            <a:ext cx="4517475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it-IT" sz="2800" b="1" dirty="0">
                <a:solidFill>
                  <a:schemeClr val="bg1"/>
                </a:solidFill>
              </a:rPr>
              <a:t>Alessandro Costantini</a:t>
            </a:r>
          </a:p>
          <a:p>
            <a:pPr marL="0" indent="0" algn="l"/>
            <a:r>
              <a:rPr lang="it-IT" sz="2000" b="1" dirty="0">
                <a:solidFill>
                  <a:schemeClr val="bg1"/>
                </a:solidFill>
              </a:rPr>
              <a:t>INFN, Italy</a:t>
            </a:r>
            <a:endParaRPr lang="en-US" sz="2000" b="1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6FCE57-D1BE-42D9-97D6-FBBC253E9502}"/>
              </a:ext>
            </a:extLst>
          </p:cNvPr>
          <p:cNvSpPr txBox="1"/>
          <p:nvPr/>
        </p:nvSpPr>
        <p:spPr>
          <a:xfrm>
            <a:off x="6962648" y="387235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Insert logo INFN</a:t>
            </a:r>
          </a:p>
        </p:txBody>
      </p:sp>
      <p:pic>
        <p:nvPicPr>
          <p:cNvPr id="2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980BF88-E85C-4272-BA7E-2C993D96F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456" y="3608178"/>
            <a:ext cx="1943100" cy="12267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931337-7894-4AF6-A47E-93D5092E6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9"/>
    </mc:Choice>
    <mc:Fallback xmlns="">
      <p:transition spd="slow" advTm="19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28D7E0-E7E6-4637-AF85-5D743D4A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43" y="203502"/>
            <a:ext cx="6759569" cy="994172"/>
          </a:xfrm>
        </p:spPr>
        <p:txBody>
          <a:bodyPr/>
          <a:lstStyle/>
          <a:p>
            <a:r>
              <a:rPr lang="en-US" dirty="0"/>
              <a:t>EGI: Advanced computing for research</a:t>
            </a:r>
            <a:endParaRPr lang="it-IT" dirty="0"/>
          </a:p>
        </p:txBody>
      </p:sp>
      <p:pic>
        <p:nvPicPr>
          <p:cNvPr id="5" name="Google Shape;63;p36">
            <a:extLst>
              <a:ext uri="{FF2B5EF4-FFF2-40B4-BE49-F238E27FC236}">
                <a16:creationId xmlns:a16="http://schemas.microsoft.com/office/drawing/2014/main" id="{DBB6B3BD-C8B2-4E66-A0A0-4D95F328F3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6331" y="1068586"/>
            <a:ext cx="1686798" cy="12402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D7572B-4D91-4E6F-8EAF-CF144B19DCBF}"/>
              </a:ext>
            </a:extLst>
          </p:cNvPr>
          <p:cNvSpPr txBox="1"/>
          <p:nvPr/>
        </p:nvSpPr>
        <p:spPr>
          <a:xfrm>
            <a:off x="308343" y="971539"/>
            <a:ext cx="6065265" cy="157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600" b="1" dirty="0"/>
              <a:t>Mission</a:t>
            </a:r>
            <a:endParaRPr lang="en-US" b="1" dirty="0"/>
          </a:p>
          <a:p>
            <a:pPr marL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lang="en-US" dirty="0">
                <a:solidFill>
                  <a:schemeClr val="accent1"/>
                </a:solidFill>
              </a:rPr>
              <a:t>To deliver </a:t>
            </a:r>
            <a:r>
              <a:rPr lang="en-US" b="1" dirty="0">
                <a:solidFill>
                  <a:schemeClr val="accent1"/>
                </a:solidFill>
              </a:rPr>
              <a:t>open solutions for advanced computing and data analytics </a:t>
            </a:r>
            <a:r>
              <a:rPr lang="en-US" dirty="0">
                <a:solidFill>
                  <a:schemeClr val="accent1"/>
                </a:solidFill>
              </a:rPr>
              <a:t>in research and innovation, </a:t>
            </a:r>
            <a:r>
              <a:rPr lang="en-US" b="1" dirty="0">
                <a:solidFill>
                  <a:schemeClr val="accent1"/>
                </a:solidFill>
              </a:rPr>
              <a:t>by coordinating and provisioning an international federated infrastructure</a:t>
            </a:r>
            <a:r>
              <a:rPr lang="en-US" dirty="0">
                <a:solidFill>
                  <a:schemeClr val="accent1"/>
                </a:solidFill>
              </a:rPr>
              <a:t> from both the public and private sector in Europe. As an open initiative </a:t>
            </a:r>
            <a:r>
              <a:rPr lang="en-US" b="1" dirty="0">
                <a:solidFill>
                  <a:schemeClr val="accent1"/>
                </a:solidFill>
              </a:rPr>
              <a:t>with a global outlook</a:t>
            </a:r>
            <a:r>
              <a:rPr lang="en-US" dirty="0">
                <a:solidFill>
                  <a:schemeClr val="accent1"/>
                </a:solidFill>
              </a:rPr>
              <a:t>, the EGI Federation also connects service providers beyond Europe following the collaboration needs of the served communities.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5B107B-9548-4B9D-AC07-29D2E5EC99BA}"/>
              </a:ext>
            </a:extLst>
          </p:cNvPr>
          <p:cNvSpPr txBox="1"/>
          <p:nvPr/>
        </p:nvSpPr>
        <p:spPr>
          <a:xfrm>
            <a:off x="308343" y="2576106"/>
            <a:ext cx="5371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4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EGI Federation </a:t>
            </a:r>
            <a:r>
              <a:rPr lang="en-US" sz="14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 an international e-infrastructure that provides advanced computing and data analytics for research and innovation.</a:t>
            </a:r>
            <a:endParaRPr lang="en-US" sz="1000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7" name="Google Shape;118;p7">
            <a:extLst>
              <a:ext uri="{FF2B5EF4-FFF2-40B4-BE49-F238E27FC236}">
                <a16:creationId xmlns:a16="http://schemas.microsoft.com/office/drawing/2014/main" id="{36160DC6-AA5B-46FF-BD73-58EC9B124839}"/>
              </a:ext>
            </a:extLst>
          </p:cNvPr>
          <p:cNvSpPr txBox="1"/>
          <p:nvPr/>
        </p:nvSpPr>
        <p:spPr>
          <a:xfrm>
            <a:off x="3470621" y="4270260"/>
            <a:ext cx="14706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Resource </a:t>
            </a:r>
            <a:r>
              <a:rPr lang="en-US" sz="1400" b="1" i="0" u="none" strike="noStrike" cap="none" dirty="0" err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centres</a:t>
            </a:r>
            <a:br>
              <a:rPr lang="en-US" sz="1400" b="1" i="0" u="none" strike="noStrike" cap="none" dirty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1" i="0" u="none" strike="noStrike" cap="none" dirty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(delivering HTC)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19;p7">
            <a:extLst>
              <a:ext uri="{FF2B5EF4-FFF2-40B4-BE49-F238E27FC236}">
                <a16:creationId xmlns:a16="http://schemas.microsoft.com/office/drawing/2014/main" id="{6CC27E9E-420D-4D3D-9892-9796361139CE}"/>
              </a:ext>
            </a:extLst>
          </p:cNvPr>
          <p:cNvSpPr txBox="1"/>
          <p:nvPr/>
        </p:nvSpPr>
        <p:spPr>
          <a:xfrm>
            <a:off x="2713178" y="3193143"/>
            <a:ext cx="9384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Cloud providers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120;p7">
            <a:extLst>
              <a:ext uri="{FF2B5EF4-FFF2-40B4-BE49-F238E27FC236}">
                <a16:creationId xmlns:a16="http://schemas.microsoft.com/office/drawing/2014/main" id="{5D91A75A-B473-488F-BD83-D546659792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1262" y="3184394"/>
            <a:ext cx="3306230" cy="14791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" name="Google Shape;121;p7" descr="A close up of a map&#10;&#10;Description automatically generated">
            <a:extLst>
              <a:ext uri="{FF2B5EF4-FFF2-40B4-BE49-F238E27FC236}">
                <a16:creationId xmlns:a16="http://schemas.microsoft.com/office/drawing/2014/main" id="{927EF5C8-803F-4FB6-A7D1-83A4A36191B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251" y="3219182"/>
            <a:ext cx="2022927" cy="148581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Google Shape;64;p14">
            <a:extLst>
              <a:ext uri="{FF2B5EF4-FFF2-40B4-BE49-F238E27FC236}">
                <a16:creationId xmlns:a16="http://schemas.microsoft.com/office/drawing/2014/main" id="{176D2641-3914-4915-A286-61FCFB55740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+mj-lt"/>
              </a:rPr>
              <a:t>10</a:t>
            </a:fld>
            <a:endParaRPr sz="1000" dirty="0">
              <a:latin typeface="+mj-lt"/>
            </a:endParaRPr>
          </a:p>
        </p:txBody>
      </p:sp>
      <p:pic>
        <p:nvPicPr>
          <p:cNvPr id="6" name="Google Shape;67;p14">
            <a:extLst>
              <a:ext uri="{FF2B5EF4-FFF2-40B4-BE49-F238E27FC236}">
                <a16:creationId xmlns:a16="http://schemas.microsoft.com/office/drawing/2014/main" id="{1B8BBC54-3D80-4E14-BA44-B36D36CE283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1055" y="4703622"/>
            <a:ext cx="927716" cy="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6;p14">
            <a:extLst>
              <a:ext uri="{FF2B5EF4-FFF2-40B4-BE49-F238E27FC236}">
                <a16:creationId xmlns:a16="http://schemas.microsoft.com/office/drawing/2014/main" id="{3F59381B-FEDA-4FDE-913F-F0D9E687791B}"/>
              </a:ext>
            </a:extLst>
          </p:cNvPr>
          <p:cNvSpPr txBox="1"/>
          <p:nvPr/>
        </p:nvSpPr>
        <p:spPr>
          <a:xfrm>
            <a:off x="55550" y="4695450"/>
            <a:ext cx="9144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Computational Infrastructures, Costantini et al. 2020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							         </a:t>
            </a:r>
            <a:endParaRPr dirty="0"/>
          </a:p>
        </p:txBody>
      </p:sp>
      <p:pic>
        <p:nvPicPr>
          <p:cNvPr id="9" name="Google Shape;75;p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37B459-D840-4431-9045-AC75548E142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5724" y="212987"/>
            <a:ext cx="1916576" cy="7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40D7AB-A36E-4BC6-81C3-FDE1B1279DFC}"/>
              </a:ext>
            </a:extLst>
          </p:cNvPr>
          <p:cNvSpPr txBox="1"/>
          <p:nvPr/>
        </p:nvSpPr>
        <p:spPr>
          <a:xfrm>
            <a:off x="6822183" y="2386766"/>
            <a:ext cx="20101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Calibri"/>
                <a:cs typeface="Calibri"/>
              </a:rPr>
              <a:t>EGI fully realises the </a:t>
            </a:r>
            <a:r>
              <a:rPr lang="it-IT" b="1" dirty="0">
                <a:solidFill>
                  <a:schemeClr val="tx1"/>
                </a:solidFill>
                <a:latin typeface="Calibri"/>
                <a:cs typeface="Calibri"/>
              </a:rPr>
              <a:t>Open to the World</a:t>
            </a:r>
            <a:r>
              <a:rPr lang="it-IT" dirty="0">
                <a:solidFill>
                  <a:schemeClr val="tx1"/>
                </a:solidFill>
                <a:latin typeface="Calibri"/>
                <a:cs typeface="Calibri"/>
              </a:rPr>
              <a:t> vision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5FB862F-688A-4CC3-B994-9460D49C8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3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23"/>
    </mc:Choice>
    <mc:Fallback>
      <p:transition spd="slow" advTm="70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336209" y="223060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sz="2800" b="0" dirty="0">
                <a:solidFill>
                  <a:schemeClr val="tx1"/>
                </a:solidFill>
                <a:latin typeface="Arial"/>
              </a:rPr>
              <a:t>EGI Service Catalogue</a:t>
            </a:r>
          </a:p>
        </p:txBody>
      </p:sp>
      <p:pic>
        <p:nvPicPr>
          <p:cNvPr id="128" name="Google Shape;1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37868" y="3413991"/>
            <a:ext cx="1824316" cy="90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0190" y="3413992"/>
            <a:ext cx="1824316" cy="90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 descr="A screenshot of a cell phon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9781" y="766765"/>
            <a:ext cx="2628869" cy="155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 descr="A picture containing bir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9781" y="2327122"/>
            <a:ext cx="2628869" cy="808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 descr="A screenshot of a social media pos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97900" y="2762424"/>
            <a:ext cx="2518639" cy="192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8" descr="A screenshot of a social media pos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7273" y="755982"/>
            <a:ext cx="2471685" cy="244472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8"/>
          <p:cNvSpPr/>
          <p:nvPr/>
        </p:nvSpPr>
        <p:spPr>
          <a:xfrm>
            <a:off x="1165467" y="4320459"/>
            <a:ext cx="23301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https://www.egi.eu/services/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4;p14">
            <a:extLst>
              <a:ext uri="{FF2B5EF4-FFF2-40B4-BE49-F238E27FC236}">
                <a16:creationId xmlns:a16="http://schemas.microsoft.com/office/drawing/2014/main" id="{B7FFD221-BDEC-4692-B5CD-BCCA179917D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z="1000">
                <a:latin typeface="+mj-lt"/>
              </a:rPr>
              <a:pPr algn="r"/>
              <a:t>11</a:t>
            </a:fld>
            <a:endParaRPr lang="en" sz="1000" dirty="0">
              <a:latin typeface="+mj-lt"/>
            </a:endParaRPr>
          </a:p>
        </p:txBody>
      </p:sp>
      <p:pic>
        <p:nvPicPr>
          <p:cNvPr id="3" name="Google Shape;67;p14">
            <a:extLst>
              <a:ext uri="{FF2B5EF4-FFF2-40B4-BE49-F238E27FC236}">
                <a16:creationId xmlns:a16="http://schemas.microsoft.com/office/drawing/2014/main" id="{5962049A-4EE2-46CF-840E-518656725691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31055" y="4703622"/>
            <a:ext cx="927716" cy="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6;p14">
            <a:extLst>
              <a:ext uri="{FF2B5EF4-FFF2-40B4-BE49-F238E27FC236}">
                <a16:creationId xmlns:a16="http://schemas.microsoft.com/office/drawing/2014/main" id="{31EFC517-DFC9-468B-BBA4-6849D7CBDBA6}"/>
              </a:ext>
            </a:extLst>
          </p:cNvPr>
          <p:cNvSpPr txBox="1"/>
          <p:nvPr/>
        </p:nvSpPr>
        <p:spPr>
          <a:xfrm>
            <a:off x="55550" y="4695450"/>
            <a:ext cx="9144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Computational Infrastructures, Costantini et al. 2020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							         </a:t>
            </a:r>
            <a:endParaRPr dirty="0"/>
          </a:p>
        </p:txBody>
      </p:sp>
      <p:pic>
        <p:nvPicPr>
          <p:cNvPr id="5" name="Google Shape;75;p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304A79-1006-4FD2-8F00-F70DA8496915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15724" y="212987"/>
            <a:ext cx="1916576" cy="7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 descr="A screenshot of a cell phone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993438" y="755982"/>
            <a:ext cx="2628869" cy="196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8265A7-8EE6-4997-8108-167F4220E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7"/>
    </mc:Choice>
    <mc:Fallback xmlns="">
      <p:transition spd="slow" advTm="2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 txBox="1">
            <a:spLocks noGrp="1"/>
          </p:cNvSpPr>
          <p:nvPr>
            <p:ph type="title"/>
          </p:nvPr>
        </p:nvSpPr>
        <p:spPr>
          <a:xfrm>
            <a:off x="271510" y="244626"/>
            <a:ext cx="6686182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sz="2800" b="0" dirty="0">
                <a:solidFill>
                  <a:schemeClr val="tx1"/>
                </a:solidFill>
                <a:latin typeface="Arial"/>
              </a:rPr>
              <a:t>Distributed scientific computing enables scientific discoveries…</a:t>
            </a:r>
            <a:endParaRPr sz="2800" b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159" name="Google Shape;15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37680" y="1811509"/>
            <a:ext cx="3292842" cy="235537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0" name="Google Shape;160;p11"/>
          <p:cNvSpPr txBox="1"/>
          <p:nvPr/>
        </p:nvSpPr>
        <p:spPr>
          <a:xfrm>
            <a:off x="3368387" y="4312098"/>
            <a:ext cx="2812493" cy="29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LIGO-VIRGO Collaboration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0059" y="1811509"/>
            <a:ext cx="2850833" cy="235537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2" name="Google Shape;162;p11"/>
          <p:cNvSpPr txBox="1"/>
          <p:nvPr/>
        </p:nvSpPr>
        <p:spPr>
          <a:xfrm>
            <a:off x="275335" y="4264693"/>
            <a:ext cx="2175886" cy="29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LHC Collaboration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1"/>
          <p:cNvSpPr txBox="1"/>
          <p:nvPr/>
        </p:nvSpPr>
        <p:spPr>
          <a:xfrm>
            <a:off x="1253996" y="1290982"/>
            <a:ext cx="5234215" cy="36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1700 open access publications / year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810">
            <a:off x="6747430" y="1149483"/>
            <a:ext cx="2175886" cy="305872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5" name="Google Shape;165;p11"/>
          <p:cNvSpPr/>
          <p:nvPr/>
        </p:nvSpPr>
        <p:spPr>
          <a:xfrm>
            <a:off x="5973792" y="4285789"/>
            <a:ext cx="24506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https://www.egi.eu/use-cases/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75;p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6F90D6-5E1C-47BC-91A4-E450E623FAD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15724" y="212987"/>
            <a:ext cx="1916576" cy="7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4;p14">
            <a:extLst>
              <a:ext uri="{FF2B5EF4-FFF2-40B4-BE49-F238E27FC236}">
                <a16:creationId xmlns:a16="http://schemas.microsoft.com/office/drawing/2014/main" id="{DE9D76C0-2D77-4221-ADED-7EA9ECB3E108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z="1000">
                <a:latin typeface="+mj-lt"/>
              </a:rPr>
              <a:pPr algn="r"/>
              <a:t>12</a:t>
            </a:fld>
            <a:endParaRPr lang="en" sz="1000" dirty="0">
              <a:latin typeface="+mj-lt"/>
            </a:endParaRPr>
          </a:p>
        </p:txBody>
      </p:sp>
      <p:pic>
        <p:nvPicPr>
          <p:cNvPr id="4" name="Google Shape;67;p14">
            <a:extLst>
              <a:ext uri="{FF2B5EF4-FFF2-40B4-BE49-F238E27FC236}">
                <a16:creationId xmlns:a16="http://schemas.microsoft.com/office/drawing/2014/main" id="{D2CE979A-5674-46D2-BDEB-200946E5952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31055" y="4703622"/>
            <a:ext cx="927716" cy="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6;p14">
            <a:extLst>
              <a:ext uri="{FF2B5EF4-FFF2-40B4-BE49-F238E27FC236}">
                <a16:creationId xmlns:a16="http://schemas.microsoft.com/office/drawing/2014/main" id="{A79482C9-2259-457F-9571-FAFAD61A5F81}"/>
              </a:ext>
            </a:extLst>
          </p:cNvPr>
          <p:cNvSpPr txBox="1"/>
          <p:nvPr/>
        </p:nvSpPr>
        <p:spPr>
          <a:xfrm>
            <a:off x="55550" y="4695450"/>
            <a:ext cx="9144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Computational Infrastructures, Costantini et al. 2020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							         </a:t>
            </a:r>
            <a:endParaRPr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D8A91DC-EE4B-4403-A1CC-0B4AE137C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96"/>
    </mc:Choice>
    <mc:Fallback xmlns="">
      <p:transition spd="slow" advTm="25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64E661-ADAC-4D44-A52A-4C7304BB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0610"/>
            <a:ext cx="6120680" cy="637580"/>
          </a:xfrm>
        </p:spPr>
        <p:txBody>
          <a:bodyPr/>
          <a:lstStyle/>
          <a:p>
            <a:r>
              <a:rPr lang="it-IT" dirty="0"/>
              <a:t>Information and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5229" y="1840467"/>
            <a:ext cx="8347071" cy="2646848"/>
          </a:xfr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sz="2000" dirty="0">
                <a:latin typeface="+mn-lt"/>
                <a:hlinkClick r:id="rId4"/>
              </a:rPr>
              <a:t>https://en.wikipedia.org/wiki/Amazon_Web_Services#cite_note-techradar-11</a:t>
            </a:r>
            <a:endParaRPr lang="it-IT" sz="2000" dirty="0">
              <a:latin typeface="+mn-lt"/>
            </a:endParaRPr>
          </a:p>
          <a:p>
            <a:pPr>
              <a:lnSpc>
                <a:spcPct val="80000"/>
              </a:lnSpc>
            </a:pPr>
            <a:endParaRPr lang="en-US" sz="2000" b="0" i="0" u="sng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  <a:hlinkClick r:id="rId5"/>
            </a:endParaRPr>
          </a:p>
          <a:p>
            <a:pPr>
              <a:lnSpc>
                <a:spcPct val="80000"/>
              </a:lnSpc>
            </a:pPr>
            <a:r>
              <a:rPr lang="en-US" sz="2000" b="0" i="0" u="sng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  <a:hlinkClick r:id="rId6"/>
              </a:rPr>
              <a:t>https://cloud.google.com/solutions</a:t>
            </a:r>
            <a:endParaRPr lang="en-US" sz="2000" b="0" i="0" u="sng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  <a:hlinkClick r:id="rId5"/>
            </a:endParaRPr>
          </a:p>
          <a:p>
            <a:pPr>
              <a:lnSpc>
                <a:spcPct val="80000"/>
              </a:lnSpc>
            </a:pPr>
            <a:endParaRPr lang="en-US" sz="2000" u="sng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  <a:hlinkClick r:id="rId5"/>
            </a:endParaRPr>
          </a:p>
          <a:p>
            <a:pPr>
              <a:lnSpc>
                <a:spcPct val="80000"/>
              </a:lnSpc>
            </a:pPr>
            <a:r>
              <a:rPr lang="en-US" sz="2000" b="0" i="0" u="sng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  <a:hlinkClick r:id="rId7"/>
              </a:rPr>
              <a:t>www.cloud.infn.it</a:t>
            </a:r>
            <a:endParaRPr lang="en-US" sz="2000" b="0" i="0" u="sng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  <a:hlinkClick r:id="rId5"/>
            </a:endParaRPr>
          </a:p>
          <a:p>
            <a:pPr>
              <a:lnSpc>
                <a:spcPct val="80000"/>
              </a:lnSpc>
            </a:pPr>
            <a:endParaRPr lang="en-US" sz="2000" b="0" i="0" u="sng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  <a:hlinkClick r:id="rId5"/>
            </a:endParaRPr>
          </a:p>
          <a:p>
            <a:pPr>
              <a:lnSpc>
                <a:spcPct val="80000"/>
              </a:lnSpc>
            </a:pPr>
            <a:r>
              <a:rPr lang="en-US" sz="2000" b="0" i="0" u="sng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  <a:hlinkClick r:id="rId5"/>
              </a:rPr>
              <a:t>https://www.egi.eu/services/</a:t>
            </a:r>
            <a:endParaRPr lang="en-US" sz="2000" b="0" i="0" u="sng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</a:pPr>
            <a:endParaRPr lang="en-US" sz="2000" u="sng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</a:pPr>
            <a:r>
              <a:rPr lang="en-US" sz="2000" b="0" i="0" u="sng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Alessandro Costantini – alessandro.costantini@cnaf.infn.it</a:t>
            </a:r>
          </a:p>
        </p:txBody>
      </p:sp>
      <p:pic>
        <p:nvPicPr>
          <p:cNvPr id="2" name="Google Shape;75;p15">
            <a:extLst>
              <a:ext uri="{FF2B5EF4-FFF2-40B4-BE49-F238E27FC236}">
                <a16:creationId xmlns:a16="http://schemas.microsoft.com/office/drawing/2014/main" id="{73A27696-481A-43C1-93AF-8D7DDC0002D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5724" y="212987"/>
            <a:ext cx="1916576" cy="7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4;p14">
            <a:extLst>
              <a:ext uri="{FF2B5EF4-FFF2-40B4-BE49-F238E27FC236}">
                <a16:creationId xmlns:a16="http://schemas.microsoft.com/office/drawing/2014/main" id="{D73DDFCC-AE71-440E-AD5D-A4CE1BEF69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+mj-lt"/>
              </a:rPr>
              <a:t>13</a:t>
            </a:fld>
            <a:endParaRPr sz="1000" dirty="0">
              <a:latin typeface="+mj-lt"/>
            </a:endParaRPr>
          </a:p>
        </p:txBody>
      </p:sp>
      <p:pic>
        <p:nvPicPr>
          <p:cNvPr id="15" name="Google Shape;67;p14">
            <a:extLst>
              <a:ext uri="{FF2B5EF4-FFF2-40B4-BE49-F238E27FC236}">
                <a16:creationId xmlns:a16="http://schemas.microsoft.com/office/drawing/2014/main" id="{9638DA70-8518-49BA-8D5B-C9A7376396C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31055" y="4703622"/>
            <a:ext cx="927716" cy="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6;p14">
            <a:extLst>
              <a:ext uri="{FF2B5EF4-FFF2-40B4-BE49-F238E27FC236}">
                <a16:creationId xmlns:a16="http://schemas.microsoft.com/office/drawing/2014/main" id="{7C0BFA84-14F6-4800-A8EB-30DC5A29B911}"/>
              </a:ext>
            </a:extLst>
          </p:cNvPr>
          <p:cNvSpPr txBox="1"/>
          <p:nvPr/>
        </p:nvSpPr>
        <p:spPr>
          <a:xfrm>
            <a:off x="55550" y="4695450"/>
            <a:ext cx="9144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Computational Infrastructures, Costantini et al. 2020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							         </a:t>
            </a:r>
            <a:endParaRPr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A295DA-ECDD-42EC-89AB-A7C7E673D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7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5"/>
    </mc:Choice>
    <mc:Fallback xmlns="">
      <p:transition spd="slow" advTm="12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3"/>
          <p:cNvPicPr preferRelativeResize="0"/>
          <p:nvPr/>
        </p:nvPicPr>
        <p:blipFill rotWithShape="1">
          <a:blip r:embed="rId5">
            <a:alphaModFix/>
          </a:blip>
          <a:srcRect t="11477" b="16652"/>
          <a:stretch/>
        </p:blipFill>
        <p:spPr>
          <a:xfrm>
            <a:off x="150" y="123825"/>
            <a:ext cx="9143850" cy="48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FD3642-004D-4458-A2F4-99A797A02659}"/>
              </a:ext>
            </a:extLst>
          </p:cNvPr>
          <p:cNvSpPr txBox="1"/>
          <p:nvPr/>
        </p:nvSpPr>
        <p:spPr>
          <a:xfrm>
            <a:off x="647700" y="2125950"/>
            <a:ext cx="787717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800" b="1" dirty="0">
                <a:solidFill>
                  <a:schemeClr val="bg1"/>
                </a:solidFill>
              </a:rPr>
              <a:t>Contact</a:t>
            </a:r>
          </a:p>
          <a:p>
            <a:r>
              <a:rPr lang="it-IT" sz="1800" b="1" dirty="0">
                <a:solidFill>
                  <a:schemeClr val="bg1"/>
                </a:solidFill>
              </a:rPr>
              <a:t>	Alessandro Costantini – alessandro.costantini@cnaf.infn.it</a:t>
            </a:r>
          </a:p>
          <a:p>
            <a:endParaRPr lang="it-IT" sz="1800" b="1" dirty="0">
              <a:solidFill>
                <a:schemeClr val="bg1"/>
              </a:solidFill>
            </a:endParaRPr>
          </a:p>
          <a:p>
            <a:r>
              <a:rPr lang="it-IT" sz="1800" b="1" dirty="0">
                <a:solidFill>
                  <a:schemeClr val="bg1"/>
                </a:solidFill>
              </a:rPr>
              <a:t>Contributors</a:t>
            </a:r>
          </a:p>
          <a:p>
            <a:pPr lvl="3">
              <a:buClr>
                <a:schemeClr val="bg1"/>
              </a:buClr>
            </a:pPr>
            <a:r>
              <a:rPr lang="it-IT" sz="1800" b="1" dirty="0">
                <a:solidFill>
                  <a:schemeClr val="bg1"/>
                </a:solidFill>
              </a:rPr>
              <a:t>	Alessandro Costantini - INFN</a:t>
            </a:r>
          </a:p>
          <a:p>
            <a:pPr lvl="3"/>
            <a:r>
              <a:rPr lang="it-IT" sz="1800" b="1" dirty="0">
                <a:solidFill>
                  <a:schemeClr val="bg1"/>
                </a:solidFill>
              </a:rPr>
              <a:t>	Robert Quick - IU</a:t>
            </a:r>
          </a:p>
          <a:p>
            <a:pPr lvl="3"/>
            <a:r>
              <a:rPr lang="it-IT" sz="1800" b="1" dirty="0">
                <a:solidFill>
                  <a:schemeClr val="bg1"/>
                </a:solidFill>
              </a:rPr>
              <a:t>	Cristina Doina Duma - INFN</a:t>
            </a:r>
          </a:p>
          <a:p>
            <a:pPr lvl="3"/>
            <a:r>
              <a:rPr lang="it-IT" sz="1800" b="1" dirty="0">
                <a:solidFill>
                  <a:schemeClr val="bg1"/>
                </a:solidFill>
              </a:rPr>
              <a:t>	Gergely Sypos - EGI</a:t>
            </a:r>
          </a:p>
          <a:p>
            <a:pPr lvl="3"/>
            <a:r>
              <a:rPr lang="it-IT" sz="1800" b="1" dirty="0">
                <a:solidFill>
                  <a:schemeClr val="bg1"/>
                </a:solidFill>
              </a:rPr>
              <a:t>	Giuseppe La Rocca - EGI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16F27-1C64-4C5B-8A32-7DB3640A4077}"/>
              </a:ext>
            </a:extLst>
          </p:cNvPr>
          <p:cNvSpPr txBox="1"/>
          <p:nvPr/>
        </p:nvSpPr>
        <p:spPr>
          <a:xfrm>
            <a:off x="5953125" y="3228975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highlight>
                  <a:srgbClr val="FFFF00"/>
                </a:highlight>
              </a:rPr>
              <a:t>Add logos</a:t>
            </a:r>
          </a:p>
        </p:txBody>
      </p: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15B218-A4F5-4E9F-920F-EEF7B741F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786" y="3092750"/>
            <a:ext cx="1266825" cy="704850"/>
          </a:xfrm>
          <a:prstGeom prst="rect">
            <a:avLst/>
          </a:prstGeom>
        </p:spPr>
      </p:pic>
      <p:pic>
        <p:nvPicPr>
          <p:cNvPr id="5" name="Picture 5" descr="A picture containing strainer, food, plate&#10;&#10;Description automatically generated">
            <a:extLst>
              <a:ext uri="{FF2B5EF4-FFF2-40B4-BE49-F238E27FC236}">
                <a16:creationId xmlns:a16="http://schemas.microsoft.com/office/drawing/2014/main" id="{DA37F4B3-71D2-4206-8400-ABA2C4411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834" y="3924570"/>
            <a:ext cx="1000125" cy="809625"/>
          </a:xfrm>
          <a:prstGeom prst="rect">
            <a:avLst/>
          </a:prstGeom>
        </p:spPr>
      </p:pic>
      <p:pic>
        <p:nvPicPr>
          <p:cNvPr id="6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7AE7AD3-4F5F-4ABF-8096-26837F3D29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6125" y="3462158"/>
            <a:ext cx="828675" cy="8286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3DCB62-E18B-42FE-9293-B79AC33D0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9"/>
    </mc:Choice>
    <mc:Fallback xmlns="">
      <p:transition spd="slow" advTm="11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Training Goals</a:t>
            </a:r>
            <a:endParaRPr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514350" y="1304925"/>
            <a:ext cx="7818120" cy="3263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sz="2400" dirty="0">
                <a:latin typeface="+mn-lt"/>
              </a:rPr>
              <a:t>Cloud Services for the public </a:t>
            </a:r>
          </a:p>
          <a:p>
            <a:pPr marL="342900"/>
            <a:r>
              <a:rPr lang="en-GB" sz="2400" dirty="0">
                <a:latin typeface="+mn-lt"/>
              </a:rPr>
              <a:t>Google Cloud platform</a:t>
            </a:r>
          </a:p>
          <a:p>
            <a:pPr marL="342900"/>
            <a:r>
              <a:rPr lang="en-GB" sz="2400" dirty="0">
                <a:latin typeface="+mn-lt"/>
              </a:rPr>
              <a:t>AWS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latin typeface="+mn-lt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+mn-lt"/>
              </a:rPr>
              <a:t>Cloud Services for the scientific communities</a:t>
            </a:r>
          </a:p>
          <a:p>
            <a:pPr marL="342900" lvl="1" indent="-342900">
              <a:spcBef>
                <a:spcPts val="0"/>
              </a:spcBef>
              <a:buSzPts val="1800"/>
              <a:buFont typeface="Arial"/>
              <a:buChar char="●"/>
            </a:pPr>
            <a:r>
              <a:rPr lang="en-GB" sz="2400" dirty="0">
                <a:latin typeface="+mn-lt"/>
              </a:rPr>
              <a:t>INFN Cloud</a:t>
            </a:r>
          </a:p>
          <a:p>
            <a:pPr marL="342900" lvl="1" indent="-342900">
              <a:spcBef>
                <a:spcPts val="0"/>
              </a:spcBef>
              <a:buSzPts val="1800"/>
              <a:buFont typeface="Arial"/>
              <a:buChar char="●"/>
            </a:pPr>
            <a:r>
              <a:rPr lang="en-GB" sz="2400" dirty="0">
                <a:latin typeface="+mn-lt"/>
              </a:rPr>
              <a:t>EGI federated cloud</a:t>
            </a:r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2825" y="267151"/>
            <a:ext cx="1916576" cy="7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55550" y="4695450"/>
            <a:ext cx="9144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Computational Infrastructures, Costantini et al. 2020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							         </a:t>
            </a:r>
            <a:endParaRPr dirty="0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1055" y="4703622"/>
            <a:ext cx="927716" cy="3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50CF0F-E2A5-4604-9462-13A4E93BB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7"/>
    </mc:Choice>
    <mc:Fallback xmlns="">
      <p:transition spd="slow" advTm="18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64E661-ADAC-4D44-A52A-4C7304BB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0610"/>
            <a:ext cx="6120680" cy="637580"/>
          </a:xfrm>
        </p:spPr>
        <p:txBody>
          <a:bodyPr/>
          <a:lstStyle/>
          <a:p>
            <a:r>
              <a:rPr lang="it-IT" dirty="0"/>
              <a:t>Google Cloud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98464" y="1125600"/>
            <a:ext cx="8347071" cy="3222390"/>
          </a:xfr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b="1" dirty="0"/>
              <a:t>Google Cloud Platform</a:t>
            </a:r>
            <a:r>
              <a:rPr lang="en-US" sz="1800" dirty="0"/>
              <a:t> (</a:t>
            </a:r>
            <a:r>
              <a:rPr lang="en-US" sz="1800" b="1" dirty="0"/>
              <a:t>GCP</a:t>
            </a:r>
            <a:r>
              <a:rPr lang="en-US" sz="1800" dirty="0"/>
              <a:t>), offered by Google, is a suite of cloud computing services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Registration requires a </a:t>
            </a:r>
            <a:r>
              <a:rPr lang="en-US" sz="1800" b="1" dirty="0"/>
              <a:t>credit card or bank account</a:t>
            </a:r>
            <a:r>
              <a:rPr lang="en-US" sz="1800" dirty="0"/>
              <a:t> details.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Google Cloud Platform provides the following environments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infrastructure as a service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platform as a service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serverless computing. </a:t>
            </a:r>
          </a:p>
          <a:p>
            <a:pPr marL="114300" indent="0">
              <a:lnSpc>
                <a:spcPct val="80000"/>
              </a:lnSpc>
              <a:buNone/>
            </a:pPr>
            <a:endParaRPr lang="it-IT" altLang="it-IT" sz="1800" dirty="0">
              <a:ea typeface="Arial" panose="020B0604020202020204" pitchFamily="34" charset="0"/>
            </a:endParaRPr>
          </a:p>
        </p:txBody>
      </p:sp>
      <p:pic>
        <p:nvPicPr>
          <p:cNvPr id="2" name="Google Shape;75;p15">
            <a:extLst>
              <a:ext uri="{FF2B5EF4-FFF2-40B4-BE49-F238E27FC236}">
                <a16:creationId xmlns:a16="http://schemas.microsoft.com/office/drawing/2014/main" id="{73A27696-481A-43C1-93AF-8D7DDC0002D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5724" y="212987"/>
            <a:ext cx="1916576" cy="7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4;p14">
            <a:extLst>
              <a:ext uri="{FF2B5EF4-FFF2-40B4-BE49-F238E27FC236}">
                <a16:creationId xmlns:a16="http://schemas.microsoft.com/office/drawing/2014/main" id="{D73DDFCC-AE71-440E-AD5D-A4CE1BEF69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+mj-lt"/>
              </a:rPr>
              <a:t>3</a:t>
            </a:fld>
            <a:endParaRPr sz="1000" dirty="0">
              <a:latin typeface="+mj-lt"/>
            </a:endParaRPr>
          </a:p>
        </p:txBody>
      </p:sp>
      <p:pic>
        <p:nvPicPr>
          <p:cNvPr id="15" name="Google Shape;67;p14">
            <a:extLst>
              <a:ext uri="{FF2B5EF4-FFF2-40B4-BE49-F238E27FC236}">
                <a16:creationId xmlns:a16="http://schemas.microsoft.com/office/drawing/2014/main" id="{9638DA70-8518-49BA-8D5B-C9A7376396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1055" y="4703622"/>
            <a:ext cx="927716" cy="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6;p14">
            <a:extLst>
              <a:ext uri="{FF2B5EF4-FFF2-40B4-BE49-F238E27FC236}">
                <a16:creationId xmlns:a16="http://schemas.microsoft.com/office/drawing/2014/main" id="{7C0BFA84-14F6-4800-A8EB-30DC5A29B911}"/>
              </a:ext>
            </a:extLst>
          </p:cNvPr>
          <p:cNvSpPr txBox="1"/>
          <p:nvPr/>
        </p:nvSpPr>
        <p:spPr>
          <a:xfrm>
            <a:off x="55550" y="4695450"/>
            <a:ext cx="9144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Computational Infrastructures, Costantini et al. 2020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							         </a:t>
            </a:r>
            <a:endParaRPr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16A3F9C-1B73-47AD-8D2E-D718BC046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1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0"/>
    </mc:Choice>
    <mc:Fallback xmlns="">
      <p:transition spd="slow" advTm="29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98464" y="1011300"/>
            <a:ext cx="8347071" cy="3965671"/>
          </a:xfrm>
        </p:spPr>
        <p:txBody>
          <a:bodyPr wrap="square">
            <a:spAutoFit/>
          </a:bodyPr>
          <a:lstStyle/>
          <a:p>
            <a:r>
              <a:rPr lang="en-US" sz="1800" dirty="0"/>
              <a:t>Alongside a set of management tools, it provides a series of modular cloud services including 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Compute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Storage &amp; Databases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Networking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Big Data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Cloud AI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Management Tools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Identity &amp; Security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IoT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API Platform</a:t>
            </a:r>
          </a:p>
          <a:p>
            <a:pPr marL="114300" indent="0">
              <a:lnSpc>
                <a:spcPct val="80000"/>
              </a:lnSpc>
              <a:buNone/>
            </a:pPr>
            <a:endParaRPr lang="it-IT" altLang="it-IT" sz="1800" dirty="0">
              <a:ea typeface="Arial" panose="020B0604020202020204" pitchFamily="34" charset="0"/>
            </a:endParaRPr>
          </a:p>
        </p:txBody>
      </p:sp>
      <p:pic>
        <p:nvPicPr>
          <p:cNvPr id="2" name="Google Shape;75;p15">
            <a:extLst>
              <a:ext uri="{FF2B5EF4-FFF2-40B4-BE49-F238E27FC236}">
                <a16:creationId xmlns:a16="http://schemas.microsoft.com/office/drawing/2014/main" id="{73A27696-481A-43C1-93AF-8D7DDC0002D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5724" y="212987"/>
            <a:ext cx="1916576" cy="7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4;p14">
            <a:extLst>
              <a:ext uri="{FF2B5EF4-FFF2-40B4-BE49-F238E27FC236}">
                <a16:creationId xmlns:a16="http://schemas.microsoft.com/office/drawing/2014/main" id="{D73DDFCC-AE71-440E-AD5D-A4CE1BEF69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+mj-lt"/>
              </a:rPr>
              <a:t>4</a:t>
            </a:fld>
            <a:endParaRPr sz="1000" dirty="0">
              <a:latin typeface="+mj-lt"/>
            </a:endParaRPr>
          </a:p>
        </p:txBody>
      </p:sp>
      <p:pic>
        <p:nvPicPr>
          <p:cNvPr id="15" name="Google Shape;67;p14">
            <a:extLst>
              <a:ext uri="{FF2B5EF4-FFF2-40B4-BE49-F238E27FC236}">
                <a16:creationId xmlns:a16="http://schemas.microsoft.com/office/drawing/2014/main" id="{9638DA70-8518-49BA-8D5B-C9A7376396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1055" y="4703622"/>
            <a:ext cx="927716" cy="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6;p14">
            <a:extLst>
              <a:ext uri="{FF2B5EF4-FFF2-40B4-BE49-F238E27FC236}">
                <a16:creationId xmlns:a16="http://schemas.microsoft.com/office/drawing/2014/main" id="{7C0BFA84-14F6-4800-A8EB-30DC5A29B911}"/>
              </a:ext>
            </a:extLst>
          </p:cNvPr>
          <p:cNvSpPr txBox="1"/>
          <p:nvPr/>
        </p:nvSpPr>
        <p:spPr>
          <a:xfrm>
            <a:off x="55550" y="4695450"/>
            <a:ext cx="9144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Computational Infrastructures, Costantini et al. 2020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							         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0B1E0-6CB3-411F-82AA-C361D18E06BE}"/>
              </a:ext>
            </a:extLst>
          </p:cNvPr>
          <p:cNvSpPr txBox="1"/>
          <p:nvPr/>
        </p:nvSpPr>
        <p:spPr>
          <a:xfrm>
            <a:off x="4294570" y="4429754"/>
            <a:ext cx="39003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Source: </a:t>
            </a:r>
            <a:r>
              <a:rPr lang="it-IT" sz="1100" dirty="0">
                <a:hlinkClick r:id="rId6"/>
              </a:rPr>
              <a:t>https://cloud.google.com/products</a:t>
            </a:r>
            <a:r>
              <a:rPr lang="it-IT" sz="1100" dirty="0"/>
              <a:t> </a:t>
            </a:r>
          </a:p>
        </p:txBody>
      </p:sp>
      <p:sp>
        <p:nvSpPr>
          <p:cNvPr id="78" name="Title 3">
            <a:extLst>
              <a:ext uri="{FF2B5EF4-FFF2-40B4-BE49-F238E27FC236}">
                <a16:creationId xmlns:a16="http://schemas.microsoft.com/office/drawing/2014/main" id="{958A461C-3245-4B83-9992-439868F05F30}"/>
              </a:ext>
            </a:extLst>
          </p:cNvPr>
          <p:cNvSpPr txBox="1">
            <a:spLocks/>
          </p:cNvSpPr>
          <p:nvPr/>
        </p:nvSpPr>
        <p:spPr>
          <a:xfrm>
            <a:off x="311700" y="280610"/>
            <a:ext cx="612068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/>
              <a:t>Google Cloud Platform</a:t>
            </a:r>
            <a:endParaRPr lang="it-IT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66CD49A-1251-C44A-B8B8-E26773CB78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2799" y="1615070"/>
            <a:ext cx="5708359" cy="27215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450862-73C0-4BBF-B788-F3556DFFD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9"/>
    </mc:Choice>
    <mc:Fallback xmlns="">
      <p:transition spd="slow" advTm="23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64E661-ADAC-4D44-A52A-4C7304BB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0610"/>
            <a:ext cx="6120680" cy="637580"/>
          </a:xfrm>
        </p:spPr>
        <p:txBody>
          <a:bodyPr/>
          <a:lstStyle/>
          <a:p>
            <a:r>
              <a:rPr lang="it-IT" dirty="0"/>
              <a:t>AWS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11700" y="1463505"/>
            <a:ext cx="8347071" cy="2548360"/>
          </a:xfrm>
        </p:spPr>
        <p:txBody>
          <a:bodyPr wrap="square">
            <a:spAutoFit/>
          </a:bodyPr>
          <a:lstStyle/>
          <a:p>
            <a:pPr marL="114300" indent="0">
              <a:lnSpc>
                <a:spcPct val="80000"/>
              </a:lnSpc>
              <a:buNone/>
            </a:pPr>
            <a:r>
              <a:rPr lang="en-US" sz="1800" b="1" dirty="0"/>
              <a:t>Amazon Web Services</a:t>
            </a:r>
            <a:r>
              <a:rPr lang="en-US" sz="1800" dirty="0"/>
              <a:t> (</a:t>
            </a:r>
            <a:r>
              <a:rPr lang="en-US" sz="1800" b="1" dirty="0"/>
              <a:t>AWS</a:t>
            </a:r>
            <a:r>
              <a:rPr lang="en-US" sz="1800" dirty="0"/>
              <a:t>) provides </a:t>
            </a:r>
            <a:r>
              <a:rPr lang="en-US" sz="1800" dirty="0">
                <a:hlinkClick r:id="rId5" tooltip="Software as a service"/>
              </a:rPr>
              <a:t>on-demand</a:t>
            </a:r>
            <a:r>
              <a:rPr lang="en-US" sz="1800" dirty="0"/>
              <a:t> </a:t>
            </a:r>
            <a:r>
              <a:rPr lang="en-US" sz="1800" dirty="0">
                <a:hlinkClick r:id="rId6" tooltip="Cloud computing"/>
              </a:rPr>
              <a:t>cloud computing</a:t>
            </a:r>
            <a:r>
              <a:rPr lang="en-US" sz="1800" dirty="0"/>
              <a:t> </a:t>
            </a:r>
            <a:r>
              <a:rPr lang="en-US" sz="1800" dirty="0">
                <a:hlinkClick r:id="rId7" tooltip="Computing platform"/>
              </a:rPr>
              <a:t>platforms</a:t>
            </a:r>
            <a:r>
              <a:rPr lang="en-US" sz="1800" dirty="0"/>
              <a:t> and </a:t>
            </a:r>
            <a:r>
              <a:rPr lang="en-US" sz="1800" dirty="0">
                <a:hlinkClick r:id="rId8" tooltip="Application programming interface"/>
              </a:rPr>
              <a:t>APIs</a:t>
            </a:r>
            <a:r>
              <a:rPr lang="en-US" sz="1800" dirty="0"/>
              <a:t> </a:t>
            </a:r>
          </a:p>
          <a:p>
            <a:pPr marL="114300" indent="0">
              <a:lnSpc>
                <a:spcPct val="80000"/>
              </a:lnSpc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/>
              <a:t>to individuals, companies, and governments, </a:t>
            </a:r>
          </a:p>
          <a:p>
            <a:pPr marL="114300" indent="0">
              <a:lnSpc>
                <a:spcPct val="80000"/>
              </a:lnSpc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/>
              <a:t>provide a set of primitive abstract technical infrastructure and </a:t>
            </a:r>
            <a:r>
              <a:rPr lang="en-US" sz="1400" dirty="0">
                <a:hlinkClick r:id="rId9" tooltip="Distributed computing"/>
              </a:rPr>
              <a:t>distributed computing</a:t>
            </a:r>
            <a:r>
              <a:rPr lang="en-US" sz="1400" dirty="0"/>
              <a:t> building blocks and tools</a:t>
            </a:r>
          </a:p>
          <a:p>
            <a:pPr marL="114300" indent="0">
              <a:lnSpc>
                <a:spcPct val="80000"/>
              </a:lnSpc>
              <a:buNone/>
            </a:pPr>
            <a:endParaRPr lang="en-US" altLang="it-IT" sz="1400" dirty="0">
              <a:ea typeface="Arial" panose="020B0604020202020204" pitchFamily="34" charset="0"/>
            </a:endParaRPr>
          </a:p>
          <a:p>
            <a:pPr marL="114300" indent="0">
              <a:lnSpc>
                <a:spcPct val="80000"/>
              </a:lnSpc>
              <a:buNone/>
            </a:pPr>
            <a:r>
              <a:rPr lang="en-US" sz="1800" dirty="0"/>
              <a:t>AWS comprises more than 175</a:t>
            </a:r>
            <a:r>
              <a:rPr lang="en-US" sz="1800" baseline="30000" dirty="0"/>
              <a:t> </a:t>
            </a:r>
            <a:r>
              <a:rPr lang="en-US" sz="1800" dirty="0"/>
              <a:t>products and services</a:t>
            </a:r>
          </a:p>
          <a:p>
            <a:pPr marL="114300" indent="0">
              <a:lnSpc>
                <a:spcPct val="80000"/>
              </a:lnSpc>
              <a:buNone/>
            </a:pPr>
            <a:endParaRPr lang="en-US" altLang="it-IT" sz="1800" dirty="0">
              <a:ea typeface="Arial" panose="020B0604020202020204" pitchFamily="34" charset="0"/>
            </a:endParaRPr>
          </a:p>
          <a:p>
            <a:pPr marL="114300" indent="0">
              <a:lnSpc>
                <a:spcPct val="80000"/>
              </a:lnSpc>
              <a:buNone/>
            </a:pPr>
            <a:r>
              <a:rPr lang="en-US" sz="1800" dirty="0"/>
              <a:t>AWS offers its services as </a:t>
            </a:r>
            <a:r>
              <a:rPr lang="en-US" sz="1800" b="1" dirty="0"/>
              <a:t>pay-as-you-go basis</a:t>
            </a:r>
          </a:p>
          <a:p>
            <a:pPr marL="114300" indent="0">
              <a:lnSpc>
                <a:spcPct val="80000"/>
              </a:lnSpc>
              <a:buNone/>
            </a:pPr>
            <a:endParaRPr lang="it-IT" altLang="it-IT" sz="1800" dirty="0">
              <a:ea typeface="Arial" panose="020B0604020202020204" pitchFamily="34" charset="0"/>
            </a:endParaRPr>
          </a:p>
        </p:txBody>
      </p:sp>
      <p:pic>
        <p:nvPicPr>
          <p:cNvPr id="2" name="Google Shape;75;p15">
            <a:extLst>
              <a:ext uri="{FF2B5EF4-FFF2-40B4-BE49-F238E27FC236}">
                <a16:creationId xmlns:a16="http://schemas.microsoft.com/office/drawing/2014/main" id="{73A27696-481A-43C1-93AF-8D7DDC0002D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15724" y="212987"/>
            <a:ext cx="1916576" cy="7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4;p14">
            <a:extLst>
              <a:ext uri="{FF2B5EF4-FFF2-40B4-BE49-F238E27FC236}">
                <a16:creationId xmlns:a16="http://schemas.microsoft.com/office/drawing/2014/main" id="{D73DDFCC-AE71-440E-AD5D-A4CE1BEF69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+mj-lt"/>
              </a:rPr>
              <a:t>5</a:t>
            </a:fld>
            <a:endParaRPr sz="1000" dirty="0">
              <a:latin typeface="+mj-lt"/>
            </a:endParaRPr>
          </a:p>
        </p:txBody>
      </p:sp>
      <p:pic>
        <p:nvPicPr>
          <p:cNvPr id="15" name="Google Shape;67;p14">
            <a:extLst>
              <a:ext uri="{FF2B5EF4-FFF2-40B4-BE49-F238E27FC236}">
                <a16:creationId xmlns:a16="http://schemas.microsoft.com/office/drawing/2014/main" id="{9638DA70-8518-49BA-8D5B-C9A7376396C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31055" y="4703622"/>
            <a:ext cx="927716" cy="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6;p14">
            <a:extLst>
              <a:ext uri="{FF2B5EF4-FFF2-40B4-BE49-F238E27FC236}">
                <a16:creationId xmlns:a16="http://schemas.microsoft.com/office/drawing/2014/main" id="{7C0BFA84-14F6-4800-A8EB-30DC5A29B911}"/>
              </a:ext>
            </a:extLst>
          </p:cNvPr>
          <p:cNvSpPr txBox="1"/>
          <p:nvPr/>
        </p:nvSpPr>
        <p:spPr>
          <a:xfrm>
            <a:off x="55550" y="4695450"/>
            <a:ext cx="9144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Computational Infrastructures, Costantini et al. 2020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							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F0211-AFEA-4A75-8DC0-219441195330}"/>
              </a:ext>
            </a:extLst>
          </p:cNvPr>
          <p:cNvSpPr txBox="1"/>
          <p:nvPr/>
        </p:nvSpPr>
        <p:spPr>
          <a:xfrm>
            <a:off x="1461359" y="4020037"/>
            <a:ext cx="77062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Source: </a:t>
            </a:r>
            <a:r>
              <a:rPr lang="it-IT" sz="1100" dirty="0">
                <a:hlinkClick r:id="rId12"/>
              </a:rPr>
              <a:t>https://en.wikipedia.org/wiki/Amazon_Web_Services#cite_note-techradar-11</a:t>
            </a:r>
            <a:endParaRPr lang="it-IT" sz="11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492F27-DA9A-4DEE-A7B9-F321D5A82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2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1"/>
    </mc:Choice>
    <mc:Fallback xmlns="">
      <p:transition spd="slow" advTm="22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64E661-ADAC-4D44-A52A-4C7304BB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0610"/>
            <a:ext cx="6120680" cy="637580"/>
          </a:xfrm>
        </p:spPr>
        <p:txBody>
          <a:bodyPr/>
          <a:lstStyle/>
          <a:p>
            <a:r>
              <a:rPr lang="it-IT" dirty="0"/>
              <a:t>Services for research commnuities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99737" y="1574092"/>
            <a:ext cx="8347071" cy="2203650"/>
          </a:xfr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sz="1800" dirty="0">
                <a:ea typeface="Arial" panose="020B0604020202020204" pitchFamily="34" charset="0"/>
              </a:rPr>
              <a:t>INFN Cloud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INFN is offering to its users a comprehensive and integrated set of Cloud services through its dedicated </a:t>
            </a:r>
            <a:r>
              <a:rPr lang="en-US" sz="1500" b="1" dirty="0"/>
              <a:t>INFN Cloud infrastructure</a:t>
            </a:r>
          </a:p>
          <a:p>
            <a:pPr marL="596900" lvl="1" indent="0">
              <a:lnSpc>
                <a:spcPct val="80000"/>
              </a:lnSpc>
              <a:buNone/>
            </a:pPr>
            <a:endParaRPr lang="it-IT" altLang="it-IT" sz="1800" dirty="0">
              <a:ea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it-IT" altLang="it-IT" sz="1800" dirty="0">
                <a:ea typeface="Arial" panose="020B0604020202020204" pitchFamily="34" charset="0"/>
              </a:rPr>
              <a:t>EGI </a:t>
            </a:r>
            <a:r>
              <a:rPr lang="it-IT" altLang="it-IT" sz="1800" dirty="0" err="1">
                <a:ea typeface="Arial" panose="020B0604020202020204" pitchFamily="34" charset="0"/>
              </a:rPr>
              <a:t>Federated</a:t>
            </a:r>
            <a:r>
              <a:rPr lang="it-IT" altLang="it-IT" sz="1800" dirty="0">
                <a:ea typeface="Arial" panose="020B0604020202020204" pitchFamily="34" charset="0"/>
              </a:rPr>
              <a:t> Cloud</a:t>
            </a:r>
          </a:p>
          <a:p>
            <a:pPr lvl="1">
              <a:lnSpc>
                <a:spcPct val="80000"/>
              </a:lnSpc>
            </a:pPr>
            <a:r>
              <a:rPr lang="it-IT" altLang="it-IT" sz="1500" dirty="0">
                <a:ea typeface="Arial" panose="020B0604020202020204" pitchFamily="34" charset="0"/>
              </a:rPr>
              <a:t>a multi-national cloud system </a:t>
            </a:r>
            <a:r>
              <a:rPr lang="it-IT" altLang="it-IT" sz="1500" dirty="0" err="1">
                <a:ea typeface="Arial" panose="020B0604020202020204" pitchFamily="34" charset="0"/>
              </a:rPr>
              <a:t>that</a:t>
            </a:r>
            <a:r>
              <a:rPr lang="it-IT" altLang="it-IT" sz="1500" dirty="0">
                <a:ea typeface="Arial" panose="020B0604020202020204" pitchFamily="34" charset="0"/>
              </a:rPr>
              <a:t> </a:t>
            </a:r>
            <a:r>
              <a:rPr lang="it-IT" altLang="it-IT" sz="1500" dirty="0" err="1">
                <a:ea typeface="Arial" panose="020B0604020202020204" pitchFamily="34" charset="0"/>
              </a:rPr>
              <a:t>integrates</a:t>
            </a:r>
            <a:r>
              <a:rPr lang="it-IT" altLang="it-IT" sz="1500" dirty="0">
                <a:ea typeface="Arial" panose="020B0604020202020204" pitchFamily="34" charset="0"/>
              </a:rPr>
              <a:t> community, private and/or public clouds </a:t>
            </a:r>
            <a:r>
              <a:rPr lang="it-IT" altLang="it-IT" sz="1500" dirty="0" err="1">
                <a:ea typeface="Arial" panose="020B0604020202020204" pitchFamily="34" charset="0"/>
              </a:rPr>
              <a:t>into</a:t>
            </a:r>
            <a:r>
              <a:rPr lang="it-IT" altLang="it-IT" sz="1500" dirty="0">
                <a:ea typeface="Arial" panose="020B0604020202020204" pitchFamily="34" charset="0"/>
              </a:rPr>
              <a:t> a </a:t>
            </a:r>
            <a:r>
              <a:rPr lang="it-IT" altLang="it-IT" sz="1500" dirty="0" err="1">
                <a:ea typeface="Arial" panose="020B0604020202020204" pitchFamily="34" charset="0"/>
              </a:rPr>
              <a:t>scalable</a:t>
            </a:r>
            <a:r>
              <a:rPr lang="it-IT" altLang="it-IT" sz="1500" dirty="0">
                <a:ea typeface="Arial" panose="020B0604020202020204" pitchFamily="34" charset="0"/>
              </a:rPr>
              <a:t> computing </a:t>
            </a:r>
            <a:r>
              <a:rPr lang="it-IT" altLang="it-IT" sz="1500" dirty="0" err="1">
                <a:ea typeface="Arial" panose="020B0604020202020204" pitchFamily="34" charset="0"/>
              </a:rPr>
              <a:t>platform</a:t>
            </a:r>
            <a:r>
              <a:rPr lang="it-IT" altLang="it-IT" sz="1500" dirty="0">
                <a:ea typeface="Arial" panose="020B0604020202020204" pitchFamily="34" charset="0"/>
              </a:rPr>
              <a:t> for </a:t>
            </a:r>
            <a:r>
              <a:rPr lang="it-IT" altLang="it-IT" sz="1500" dirty="0" err="1">
                <a:ea typeface="Arial" panose="020B0604020202020204" pitchFamily="34" charset="0"/>
              </a:rPr>
              <a:t>research</a:t>
            </a:r>
            <a:r>
              <a:rPr lang="it-IT" altLang="it-IT" sz="1500" dirty="0">
                <a:ea typeface="Arial" panose="020B0604020202020204" pitchFamily="34" charset="0"/>
              </a:rPr>
              <a:t> in Europe</a:t>
            </a:r>
          </a:p>
        </p:txBody>
      </p:sp>
      <p:pic>
        <p:nvPicPr>
          <p:cNvPr id="2" name="Google Shape;75;p15">
            <a:extLst>
              <a:ext uri="{FF2B5EF4-FFF2-40B4-BE49-F238E27FC236}">
                <a16:creationId xmlns:a16="http://schemas.microsoft.com/office/drawing/2014/main" id="{73A27696-481A-43C1-93AF-8D7DDC0002D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5724" y="212987"/>
            <a:ext cx="1916576" cy="7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4;p14">
            <a:extLst>
              <a:ext uri="{FF2B5EF4-FFF2-40B4-BE49-F238E27FC236}">
                <a16:creationId xmlns:a16="http://schemas.microsoft.com/office/drawing/2014/main" id="{D73DDFCC-AE71-440E-AD5D-A4CE1BEF69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+mj-lt"/>
              </a:rPr>
              <a:t>6</a:t>
            </a:fld>
            <a:endParaRPr sz="1000" dirty="0">
              <a:latin typeface="+mj-lt"/>
            </a:endParaRPr>
          </a:p>
        </p:txBody>
      </p:sp>
      <p:pic>
        <p:nvPicPr>
          <p:cNvPr id="15" name="Google Shape;67;p14">
            <a:extLst>
              <a:ext uri="{FF2B5EF4-FFF2-40B4-BE49-F238E27FC236}">
                <a16:creationId xmlns:a16="http://schemas.microsoft.com/office/drawing/2014/main" id="{9638DA70-8518-49BA-8D5B-C9A7376396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1055" y="4703622"/>
            <a:ext cx="927716" cy="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6;p14">
            <a:extLst>
              <a:ext uri="{FF2B5EF4-FFF2-40B4-BE49-F238E27FC236}">
                <a16:creationId xmlns:a16="http://schemas.microsoft.com/office/drawing/2014/main" id="{7C0BFA84-14F6-4800-A8EB-30DC5A29B911}"/>
              </a:ext>
            </a:extLst>
          </p:cNvPr>
          <p:cNvSpPr txBox="1"/>
          <p:nvPr/>
        </p:nvSpPr>
        <p:spPr>
          <a:xfrm>
            <a:off x="55550" y="4695450"/>
            <a:ext cx="9144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Computational Infrastructures, Costantini et al. 2020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							         </a:t>
            </a:r>
            <a:endParaRPr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0488187-61B3-47C0-A6DF-86B95D1BA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1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33"/>
    </mc:Choice>
    <mc:Fallback xmlns="">
      <p:transition spd="slow" advTm="4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444500" y="320792"/>
            <a:ext cx="739648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2800" spc="-1" dirty="0">
                <a:solidFill>
                  <a:srgbClr val="4C4C4C"/>
                </a:solidFill>
              </a:rPr>
              <a:t>National Institute for Nuclear Physics</a:t>
            </a:r>
            <a:endParaRPr lang="en-GB" sz="2800" spc="-1" dirty="0">
              <a:solidFill>
                <a:srgbClr val="4C4C4C"/>
              </a:solidFill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244158" y="867030"/>
            <a:ext cx="5928042" cy="122341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1600" b="1" dirty="0"/>
              <a:t>Mission</a:t>
            </a:r>
          </a:p>
          <a:p>
            <a:pPr>
              <a:spcAft>
                <a:spcPts val="900"/>
              </a:spcAft>
            </a:pPr>
            <a:r>
              <a:rPr lang="en-US" dirty="0"/>
              <a:t>High energy physics experiments in collaboration with worldwide research centers and institutions. For the past 10 years, this mainly meant supporting the experiments @ CERN (LHC), although the scope is now widening very quickly to other communities.</a:t>
            </a:r>
          </a:p>
        </p:txBody>
      </p:sp>
      <p:pic>
        <p:nvPicPr>
          <p:cNvPr id="4" name="Immagine 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66F1E971-6140-4B2E-89DD-7F7AED73CD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85" y="2057910"/>
            <a:ext cx="1314450" cy="729521"/>
          </a:xfrm>
          <a:prstGeom prst="rect">
            <a:avLst/>
          </a:prstGeom>
        </p:spPr>
      </p:pic>
      <p:pic>
        <p:nvPicPr>
          <p:cNvPr id="7169" name="Picture 1" descr="C:\Users\Alessandro\Pictures\INFN-I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3379" y="1374403"/>
            <a:ext cx="2149642" cy="2807323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6355511" y="4234737"/>
            <a:ext cx="2514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9822" lvl="1" indent="-136922">
              <a:spcAft>
                <a:spcPts val="450"/>
              </a:spcAft>
            </a:pPr>
            <a:r>
              <a:rPr lang="en-US" sz="1200" b="1" spc="-1" dirty="0">
                <a:solidFill>
                  <a:srgbClr val="5F5F5F"/>
                </a:solidFill>
              </a:rPr>
              <a:t>Visit </a:t>
            </a:r>
            <a:r>
              <a:rPr lang="en-US" sz="1200" spc="-1" dirty="0">
                <a:solidFill>
                  <a:srgbClr val="5F5F5F"/>
                </a:solidFill>
                <a:hlinkClick r:id="rId7"/>
              </a:rPr>
              <a:t>https://www.cnaf.infn.it/</a:t>
            </a:r>
            <a:endParaRPr lang="en-US" sz="1200" spc="-1" dirty="0">
              <a:solidFill>
                <a:srgbClr val="5F5F5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828D20-E781-441E-A631-04F9F0A4FAAC}"/>
              </a:ext>
            </a:extLst>
          </p:cNvPr>
          <p:cNvSpPr txBox="1"/>
          <p:nvPr/>
        </p:nvSpPr>
        <p:spPr>
          <a:xfrm>
            <a:off x="123508" y="2139602"/>
            <a:ext cx="6048692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spc="-1" dirty="0">
                <a:solidFill>
                  <a:srgbClr val="5F5F5F"/>
                </a:solidFill>
              </a:rPr>
              <a:t>State-of-the-art distributed IT technologies 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5F5F5F"/>
                </a:solidFill>
              </a:rPr>
              <a:t>Cloud computing and related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 err="1">
                <a:solidFill>
                  <a:srgbClr val="5F5F5F"/>
                </a:solidFill>
              </a:rPr>
              <a:t>Exascale</a:t>
            </a:r>
            <a:r>
              <a:rPr lang="en-US" spc="-1" dirty="0">
                <a:solidFill>
                  <a:srgbClr val="5F5F5F"/>
                </a:solidFill>
              </a:rPr>
              <a:t> distributed storage services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5F5F5F"/>
                </a:solidFill>
              </a:rPr>
              <a:t>Cloud-assisted and edge-enabled intelligent systems (ML and DL techniques for industrial digital twins, IoT, medicine and more…)</a:t>
            </a:r>
            <a:endParaRPr lang="it-IT" spc="-1" dirty="0">
              <a:solidFill>
                <a:srgbClr val="5F5F5F"/>
              </a:solidFill>
            </a:endParaRPr>
          </a:p>
          <a:p>
            <a:pPr>
              <a:spcAft>
                <a:spcPts val="600"/>
              </a:spcAft>
            </a:pPr>
            <a:r>
              <a:rPr lang="en-US" spc="-1" dirty="0">
                <a:solidFill>
                  <a:srgbClr val="5F5F5F"/>
                </a:solidFill>
              </a:rPr>
              <a:t>Currently, INFN operates: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5F5F5F"/>
                </a:solidFill>
              </a:rPr>
              <a:t>9 medium size centers (Tier-2s in the LHC Computing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5F5F5F"/>
                </a:solidFill>
              </a:rPr>
              <a:t>1 large Tier-1 center, at CNAF (Bologna)–certified ISO-27001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5F5F5F"/>
                </a:solidFill>
              </a:rPr>
              <a:t>centers are connected with 10-100 Gbit/s network</a:t>
            </a:r>
          </a:p>
          <a:p>
            <a:endParaRPr lang="en-US" spc="-1" dirty="0">
              <a:solidFill>
                <a:srgbClr val="5F5F5F"/>
              </a:solidFill>
            </a:endParaRPr>
          </a:p>
        </p:txBody>
      </p:sp>
      <p:pic>
        <p:nvPicPr>
          <p:cNvPr id="3" name="Google Shape;75;p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221EFC-A8CA-4947-964F-8ECD1E3B18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5724" y="212987"/>
            <a:ext cx="1916576" cy="7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4;p14">
            <a:extLst>
              <a:ext uri="{FF2B5EF4-FFF2-40B4-BE49-F238E27FC236}">
                <a16:creationId xmlns:a16="http://schemas.microsoft.com/office/drawing/2014/main" id="{5EBB7E3D-5D1E-43B6-959B-D2AB490D0635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z="1000">
                <a:latin typeface="+mj-lt"/>
              </a:rPr>
              <a:pPr algn="r"/>
              <a:t>7</a:t>
            </a:fld>
            <a:endParaRPr lang="en" sz="1000" dirty="0">
              <a:latin typeface="+mj-lt"/>
            </a:endParaRPr>
          </a:p>
        </p:txBody>
      </p:sp>
      <p:pic>
        <p:nvPicPr>
          <p:cNvPr id="7" name="Google Shape;67;p14">
            <a:extLst>
              <a:ext uri="{FF2B5EF4-FFF2-40B4-BE49-F238E27FC236}">
                <a16:creationId xmlns:a16="http://schemas.microsoft.com/office/drawing/2014/main" id="{C97AEFE3-0AAF-4E6E-B790-71CED31715A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31055" y="4703622"/>
            <a:ext cx="927716" cy="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6;p14">
            <a:extLst>
              <a:ext uri="{FF2B5EF4-FFF2-40B4-BE49-F238E27FC236}">
                <a16:creationId xmlns:a16="http://schemas.microsoft.com/office/drawing/2014/main" id="{979A7DB0-DDBA-42D2-B644-33C9C3AAF8BB}"/>
              </a:ext>
            </a:extLst>
          </p:cNvPr>
          <p:cNvSpPr txBox="1"/>
          <p:nvPr/>
        </p:nvSpPr>
        <p:spPr>
          <a:xfrm>
            <a:off x="55550" y="4695450"/>
            <a:ext cx="9144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Computational Infrastructures, Costantini et al. 2020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							         </a:t>
            </a:r>
            <a:endParaRPr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BEC3D6C-54CE-4651-8E22-82F061C6F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77"/>
    </mc:Choice>
    <mc:Fallback>
      <p:transition spd="slow" advTm="61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1D352-A0D9-2E40-9155-C9292A76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26" y="155916"/>
            <a:ext cx="6759569" cy="994172"/>
          </a:xfrm>
        </p:spPr>
        <p:txBody>
          <a:bodyPr/>
          <a:lstStyle/>
          <a:p>
            <a:r>
              <a:rPr lang="en-US" dirty="0"/>
              <a:t>Cloud Services: the INFN Cloud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56988-E421-CE47-8951-9DE0FB6D9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79894"/>
            <a:ext cx="7886700" cy="3592118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INFN is offering to its users a comprehensive and integrated set of Cloud services through its dedicated </a:t>
            </a:r>
            <a:r>
              <a:rPr lang="en-US" b="1" dirty="0"/>
              <a:t>INFN Cloud infrastructure</a:t>
            </a:r>
            <a:r>
              <a:rPr lang="en-US" dirty="0"/>
              <a:t>. </a:t>
            </a:r>
          </a:p>
          <a:p>
            <a:r>
              <a:rPr lang="en-US" dirty="0"/>
              <a:t>The </a:t>
            </a:r>
            <a:r>
              <a:rPr lang="en-US" b="1" dirty="0"/>
              <a:t>INFN Cloud portfolio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easy to use web interface but also exploitable via command line interfaces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defined upon clear user requirements.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based on </a:t>
            </a:r>
            <a:r>
              <a:rPr lang="en-US" b="1" dirty="0"/>
              <a:t>composable, scalable, open source solutions</a:t>
            </a:r>
            <a:r>
              <a:rPr lang="en-US" dirty="0"/>
              <a:t> and can be easily extended either by the INFN Cloud support team or directly by end users.</a:t>
            </a:r>
          </a:p>
          <a:p>
            <a:r>
              <a:rPr lang="en-US" b="1" dirty="0"/>
              <a:t>Authentication and authorization</a:t>
            </a:r>
            <a:r>
              <a:rPr lang="en-US" dirty="0"/>
              <a:t> for accessing all INFN Cloud services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enforced through the INDIGO-IAM federated solution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fully compliant with European Open Science Cloud (EOSC) and industry standards.</a:t>
            </a:r>
          </a:p>
          <a:p>
            <a:r>
              <a:rPr lang="en-US" b="1" dirty="0"/>
              <a:t>Access to the INFN Cloud services</a:t>
            </a:r>
            <a:r>
              <a:rPr lang="en-US" dirty="0"/>
              <a:t> is currently reserved to INFN personnel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research agreements with other institutions are foreseen in the future. 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C214A-6CE8-7944-841C-58AB837B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8ED0-FD20-44DD-A327-F4E81162D0AA}" type="slidenum">
              <a:rPr lang="en-US" noProof="0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noProof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Google Shape;67;p14">
            <a:extLst>
              <a:ext uri="{FF2B5EF4-FFF2-40B4-BE49-F238E27FC236}">
                <a16:creationId xmlns:a16="http://schemas.microsoft.com/office/drawing/2014/main" id="{31025ECD-63C4-4662-99A1-9856634BBF6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1055" y="4703622"/>
            <a:ext cx="927716" cy="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66;p14">
            <a:extLst>
              <a:ext uri="{FF2B5EF4-FFF2-40B4-BE49-F238E27FC236}">
                <a16:creationId xmlns:a16="http://schemas.microsoft.com/office/drawing/2014/main" id="{2AFAAFF3-243A-42A8-B98A-1D459BEF9199}"/>
              </a:ext>
            </a:extLst>
          </p:cNvPr>
          <p:cNvSpPr txBox="1"/>
          <p:nvPr/>
        </p:nvSpPr>
        <p:spPr>
          <a:xfrm>
            <a:off x="55550" y="4695450"/>
            <a:ext cx="9144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Computational Infrastructures, Costantini et al. 2020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							         </a:t>
            </a:r>
            <a:endParaRPr dirty="0"/>
          </a:p>
        </p:txBody>
      </p:sp>
      <p:pic>
        <p:nvPicPr>
          <p:cNvPr id="12" name="Google Shape;75;p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F3A21A-406F-4975-BBDC-04C2426A157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5724" y="212987"/>
            <a:ext cx="1916576" cy="7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974C3ED-37E4-4E05-9FCC-0AF3AD6D5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1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38"/>
    </mc:Choice>
    <mc:Fallback>
      <p:transition spd="slow" advTm="72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DD29922-91BE-FA42-BFCE-E88B7C6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71" y="211396"/>
            <a:ext cx="6759569" cy="994172"/>
          </a:xfrm>
        </p:spPr>
        <p:txBody>
          <a:bodyPr/>
          <a:lstStyle/>
          <a:p>
            <a:r>
              <a:rPr lang="en-US" dirty="0"/>
              <a:t>The Dashboard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D3985-7113-0F45-AA4B-A7B93094545D}"/>
              </a:ext>
            </a:extLst>
          </p:cNvPr>
          <p:cNvSpPr txBox="1"/>
          <p:nvPr/>
        </p:nvSpPr>
        <p:spPr>
          <a:xfrm>
            <a:off x="1726024" y="774566"/>
            <a:ext cx="227869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Authentication </a:t>
            </a:r>
            <a:r>
              <a:rPr lang="en-US" sz="900" i="1" dirty="0"/>
              <a:t>can</a:t>
            </a:r>
            <a:r>
              <a:rPr lang="en-US" sz="900" dirty="0"/>
              <a:t> be enabled for::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Local username/password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Google accounts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EduGAIN (e.g. University, research centers, etc.)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Other OIDC providers</a:t>
            </a:r>
          </a:p>
        </p:txBody>
      </p:sp>
      <p:pic>
        <p:nvPicPr>
          <p:cNvPr id="10" name="Picture 9" descr="A picture containing table, sitting, front, black&#10;&#10;Description automatically generated">
            <a:extLst>
              <a:ext uri="{FF2B5EF4-FFF2-40B4-BE49-F238E27FC236}">
                <a16:creationId xmlns:a16="http://schemas.microsoft.com/office/drawing/2014/main" id="{D632E78E-7D4A-584D-BD4F-733B27B46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2706"/>
            <a:ext cx="3267776" cy="1203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0DC815-C6C9-AF4C-B3F0-6482961EADBD}"/>
              </a:ext>
            </a:extLst>
          </p:cNvPr>
          <p:cNvSpPr txBox="1"/>
          <p:nvPr/>
        </p:nvSpPr>
        <p:spPr>
          <a:xfrm>
            <a:off x="1726024" y="1725763"/>
            <a:ext cx="22875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Transparent, multi-site federation for users of Cloud resources belonging to INFN and/or to other Cloud providers (private or public)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520F67-BBB2-BB48-A99F-D8CD0DBAF071}"/>
              </a:ext>
            </a:extLst>
          </p:cNvPr>
          <p:cNvSpPr txBox="1"/>
          <p:nvPr/>
        </p:nvSpPr>
        <p:spPr>
          <a:xfrm>
            <a:off x="7839775" y="183964"/>
            <a:ext cx="125242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Access to the Cloud services through a common dashboard, with different views depending on the users / user groups.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B1C13A-DBCF-D945-AE83-A2C7ABE9876C}"/>
              </a:ext>
            </a:extLst>
          </p:cNvPr>
          <p:cNvSpPr txBox="1"/>
          <p:nvPr/>
        </p:nvSpPr>
        <p:spPr>
          <a:xfrm>
            <a:off x="1746677" y="2609442"/>
            <a:ext cx="236033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Composed, high-level services easily customizable and configurable directly by users</a:t>
            </a:r>
          </a:p>
        </p:txBody>
      </p:sp>
      <p:pic>
        <p:nvPicPr>
          <p:cNvPr id="16" name="Picture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C7BB1AB-F729-6B4A-B4FE-42DD5C0E2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676" y="3126647"/>
            <a:ext cx="3511123" cy="1644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D3484D-67E2-4B4F-9B72-19DC7D33D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99" y="774566"/>
            <a:ext cx="1694878" cy="36016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2C84281-DB03-6346-A58B-C15CE80756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807" y="1373410"/>
            <a:ext cx="3890980" cy="3282849"/>
          </a:xfrm>
          <a:prstGeom prst="rect">
            <a:avLst/>
          </a:prstGeom>
        </p:spPr>
      </p:pic>
      <p:sp>
        <p:nvSpPr>
          <p:cNvPr id="2" name="Google Shape;64;p14">
            <a:extLst>
              <a:ext uri="{FF2B5EF4-FFF2-40B4-BE49-F238E27FC236}">
                <a16:creationId xmlns:a16="http://schemas.microsoft.com/office/drawing/2014/main" id="{3EF59309-EC55-441D-A798-D257D01FCC1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+mj-lt"/>
              </a:rPr>
              <a:t>9</a:t>
            </a:fld>
            <a:endParaRPr sz="1000" dirty="0">
              <a:latin typeface="+mj-lt"/>
            </a:endParaRPr>
          </a:p>
        </p:txBody>
      </p:sp>
      <p:pic>
        <p:nvPicPr>
          <p:cNvPr id="3" name="Google Shape;67;p14">
            <a:extLst>
              <a:ext uri="{FF2B5EF4-FFF2-40B4-BE49-F238E27FC236}">
                <a16:creationId xmlns:a16="http://schemas.microsoft.com/office/drawing/2014/main" id="{07BD7C8C-C3C3-4B98-AC6F-02841E961CA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31055" y="4703622"/>
            <a:ext cx="927716" cy="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6;p14">
            <a:extLst>
              <a:ext uri="{FF2B5EF4-FFF2-40B4-BE49-F238E27FC236}">
                <a16:creationId xmlns:a16="http://schemas.microsoft.com/office/drawing/2014/main" id="{14094D59-6A94-40E4-82A8-786F3C0CCB40}"/>
              </a:ext>
            </a:extLst>
          </p:cNvPr>
          <p:cNvSpPr txBox="1"/>
          <p:nvPr/>
        </p:nvSpPr>
        <p:spPr>
          <a:xfrm>
            <a:off x="55550" y="4695450"/>
            <a:ext cx="9144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Computational Infrastructures, Costantini et al. 2020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							         </a:t>
            </a:r>
            <a:endParaRPr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3181D40-5DF5-46A7-8730-DA45690FF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9"/>
    </mc:Choice>
    <mc:Fallback xmlns="">
      <p:transition spd="slow" advTm="3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1079</Words>
  <Application>Microsoft Office PowerPoint</Application>
  <PresentationFormat>On-screen Show (16:9)</PresentationFormat>
  <Paragraphs>151</Paragraphs>
  <Slides>14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Courier New</vt:lpstr>
      <vt:lpstr>DejaVu Sans</vt:lpstr>
      <vt:lpstr>Noto Sans Symbols</vt:lpstr>
      <vt:lpstr>Simple Light</vt:lpstr>
      <vt:lpstr>Computational Infrastructures: Cloud oriented Services</vt:lpstr>
      <vt:lpstr>Training Goals</vt:lpstr>
      <vt:lpstr>Google Cloud Platform</vt:lpstr>
      <vt:lpstr>PowerPoint Presentation</vt:lpstr>
      <vt:lpstr>AWS</vt:lpstr>
      <vt:lpstr>Services for research commnuities</vt:lpstr>
      <vt:lpstr>PowerPoint Presentation</vt:lpstr>
      <vt:lpstr>Cloud Services: the INFN Cloud example</vt:lpstr>
      <vt:lpstr>The Dashboard</vt:lpstr>
      <vt:lpstr>EGI: Advanced computing for research</vt:lpstr>
      <vt:lpstr>EGI Service Catalogue</vt:lpstr>
      <vt:lpstr>Distributed scientific computing enables scientific discoveries…</vt:lpstr>
      <vt:lpstr>Information and Material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acostantini</dc:creator>
  <cp:lastModifiedBy>Alessandro Costantini</cp:lastModifiedBy>
  <cp:revision>168</cp:revision>
  <dcterms:modified xsi:type="dcterms:W3CDTF">2020-08-17T20:10:36Z</dcterms:modified>
</cp:coreProperties>
</file>